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89" r:id="rId3"/>
    <p:sldId id="280" r:id="rId4"/>
    <p:sldId id="283" r:id="rId5"/>
    <p:sldId id="288" r:id="rId6"/>
    <p:sldId id="284" r:id="rId7"/>
    <p:sldId id="285" r:id="rId8"/>
    <p:sldId id="286" r:id="rId9"/>
    <p:sldId id="287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8" r:id="rId24"/>
    <p:sldId id="309" r:id="rId25"/>
    <p:sldId id="310" r:id="rId26"/>
    <p:sldId id="303" r:id="rId27"/>
    <p:sldId id="304" r:id="rId28"/>
    <p:sldId id="305" r:id="rId29"/>
    <p:sldId id="306" r:id="rId30"/>
    <p:sldId id="307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33" r:id="rId48"/>
    <p:sldId id="327" r:id="rId49"/>
    <p:sldId id="328" r:id="rId50"/>
    <p:sldId id="329" r:id="rId51"/>
    <p:sldId id="330" r:id="rId52"/>
    <p:sldId id="331" r:id="rId53"/>
    <p:sldId id="332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27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D05B7"/>
    <a:srgbClr val="000E0E"/>
    <a:srgbClr val="FE00B8"/>
    <a:srgbClr val="C41A4B"/>
    <a:srgbClr val="FFFFFF"/>
    <a:srgbClr val="98C255"/>
    <a:srgbClr val="990033"/>
    <a:srgbClr val="FF02BC"/>
    <a:srgbClr val="FFB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116" autoAdjust="0"/>
  </p:normalViewPr>
  <p:slideViewPr>
    <p:cSldViewPr snapToGrid="0">
      <p:cViewPr varScale="1">
        <p:scale>
          <a:sx n="46" d="100"/>
          <a:sy n="46" d="100"/>
        </p:scale>
        <p:origin x="142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B32330-75B9-F46D-ED57-24F81B5B5A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FC680-EA9D-4459-884F-BE944AB24D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8C168-FF6C-4B44-84F3-3564CDC5FAEA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29F38-E38D-C8A5-7EF5-DC12CD82E4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A0AB0-02D7-35C3-3BE6-6F53DDA72A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5184-96D7-4C54-BF1B-D8EB1AC02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8109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6:50:1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6:50:1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6:50:17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24575,'-5'0'0,"-7"0"0,-6 0 0,-1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6:50:1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6:50:1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6:50:17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24575,'-5'0'0,"-7"0"0,-6 0 0,-1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6:50:1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6:50:1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2T06:50:17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24575,'-5'0'0,"-7"0"0,-6 0 0,-1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33E83-10E0-42F3-BD6B-C345A0A14529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73311-9416-4244-ADE5-3A4AD1A1D9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6003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723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B4FC7-F79D-9A67-51B9-7C2AD968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E1126-A9D9-7DD3-32F5-5FA79CEC0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1DEAD3-7738-FDEB-F07B-FC222C61C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94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A09C-34CB-44EA-47F2-6D02ED514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8978D-6025-7448-2068-116A8535C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414C3-7442-E8E0-D8C5-BCC58A722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5102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0764-CD74-D1F0-8AA7-D351686F6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43382-3704-D7EC-F80B-697EB5902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C9E38-8ACA-18A6-4EE0-4167672F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83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99B9-1AAB-E241-0906-FC097281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E4DA09-E4DA-2D52-402D-379282208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09CD5-CB3F-632A-6A39-6F2ADAEBC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19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8BA5-117B-34F3-34B0-B0DE04ADC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F9140-968B-B063-E5D1-DABB5EF36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FF92D-AF36-DB59-3DAA-ECC9A6EA3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50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6D941-B831-B7F5-81F4-AA9CF0A2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010DB-A395-3CF1-4423-F1AE0777D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37AF8-896D-5352-30D2-85932C6F6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6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FE7A1-60B6-7902-D682-AF53751CA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9076A-A96E-6E91-946E-2D3C9D647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C0C679-4DC2-EC7C-6A34-9276C3779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61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16D8E-963E-C72B-FD54-ABDDB5F52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E4F90-E09A-B68D-8BB7-1781151FD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002A3-E3C4-5E13-D8D0-F75D0C20A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9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00873-B93B-FC3D-29F3-686F6EC3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023BEC-5E8B-3B34-6ACA-FA3B172E4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25075-D160-1CA6-D573-7E013C3E3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41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9EB54-C8B1-4D95-5F01-9E20C6B3A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A9755-406F-7460-2918-AD2D3C419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4313F-3B34-7251-7689-01223C70A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82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038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EEA25-72FB-A1F5-7921-B2E462674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EB633-E10A-D4D7-12ED-759C97611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6BA8BA-A747-284F-67DF-99344574C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93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1E090-0883-D9EE-48D9-2FA415E4A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34186-6AED-555E-D741-90D1D5F7A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86D70-1373-DAB1-D44F-AC308DB18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35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E6CFB-C39A-2D7A-530E-63C9B1524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6FA83-BBC0-8DBA-F0CD-44C71A5A6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AADA8-3C7B-8DE9-F92C-B4F1CD28F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42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0FE46-9CF0-BB7A-AAF0-CB6D83312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3084A-A5E4-4549-F7EB-08495BAA8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8D02CF-CA8F-49A9-E72A-CA3A248FB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00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EC938-8358-550F-3F7A-1A3952084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99EC8-D8B1-8CF6-2073-F5D164BA5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99C9-54C0-01C4-7F20-F160778AB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5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C84B3-FEBB-AAE8-CF79-C87CEAB32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081FC-B8BE-B091-E11E-7ADFE3CC3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81FD0-E257-5800-C0C9-300C71FAA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8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19235-A5A4-AD0B-79BB-8E77F5B31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F71D5-EDEA-208F-7FAA-A6D82E7E7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C10A3-18E9-CD6F-8BDB-4182A71A4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667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21EF1-4950-98A5-7B54-8699015E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0A758-87AD-0AD1-A3B6-975E40E13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CE3CD-D89D-BE0A-3FCD-02202548C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24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C1D84-BC59-7FD2-65F8-4FCD4923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80CA6-3C41-B6B0-643E-0F773A9F3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80DC6-6C40-4542-EE1D-A468B223F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34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99A10-BA96-3CC1-310A-4B102FD69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A8E85-F59A-49FD-7239-CECEC7639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486A9-6F4C-9B1B-C5D1-2EBCDD46C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0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253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690B-0077-69FB-C3BC-C86B86C8A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1F621-C7B5-47CB-3C50-CDA93DBD5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0B645-D241-B532-68EB-311D2B6B7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14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2AE3E-02CE-0D95-8F59-9AAB46D4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385653-6475-B29A-0EE3-D8263DFEC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B0977C-4F31-0E7A-40DE-970707F9C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54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A964F-EE97-A456-B684-EE259042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A9DCE-BD1C-7ADC-CCC1-B09A3AAE5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EEA05-0FB3-FF2E-9AD8-C8C6BA267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619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7C62C-F50E-3F0E-05F0-A65C31DB9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3D246-ECA8-1330-5E8F-DAEF5D6AE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81698-3471-4DA9-4323-A7FD04172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092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C0EC8-27F6-23DC-A0AB-E3CFDAF29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86B757-AE29-113A-54AC-26EFC93C5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B49C9F-E456-9E3E-E5DD-BC5AB7BA9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8526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0F688-0EBF-85A1-816D-DEAFB2B74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8CA331-149D-5156-6200-A7FC1FF2F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AB904C-4303-719E-8098-F6A035CA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590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CC96E-D197-88D6-0C80-111097E30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57DAA-120F-D90A-FA9E-99867F491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6613A7-9FD0-2245-E494-6B5BD08B5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75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86DDE-B441-1B17-5153-27FC037E1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E7CE3-975E-EBC6-64C4-D5674103A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3CB4F0-8E85-DBDF-C8FA-C3DB66024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82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BB2B3-1574-F79F-FEFA-950C3EB0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5F97A-83BE-7392-CA0A-8956CE067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0DDDC-0FE9-F496-087E-C06591751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06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AD716-DD9B-1D64-30B4-FF5FCC40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84739-D9F5-3C71-BEED-D7F55B94F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3F4B2A-EAA3-8031-6D15-68D4E31AD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6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463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1FB0-7311-380D-E599-759D89D17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8D325-02CC-EE31-0ADD-9408F95C1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6D0538-28AF-45C4-FFB0-28B70A7D5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006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B9DA6-4296-063A-850E-CDCE1C540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096DF2-69AC-3844-03FB-850B228554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E9EC1-E3D7-B53A-0615-3606977BB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086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0A697-9AE8-6076-5E39-86DB94C5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5D315-11B3-F191-3AED-E6F6819B0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49DA7E-F6AE-CCC3-E670-BE4A8207B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457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8CC38-5CAA-4AB2-14D9-79580543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E36C08-0E0E-7DAA-BF6D-3A84CCBD7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C3CD4-FD45-B475-B215-6353C499A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63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4607-4BC7-FC4F-7DA5-1DBBFCBE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82B2B-B424-4DDA-7CC3-5993DB5EC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810D0-B49C-5D02-7D7C-9659F7BB5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23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4AF1-5C85-4AF3-C97C-9255DE85B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2F040E-7D72-BF0C-D386-78AF383DD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4EEB4-B01C-D94B-314A-9E712FAFD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16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34F8D-8C77-CBF9-307B-F98FA7259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89008-15AA-7D20-A63F-6AF5CFA68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ED05BC-D75D-9741-D8BF-A5C0CADAE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438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ABD43-614D-4FE4-03BC-9B1D228F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BC557-DF99-3CF8-8F58-3970FFE38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78137-D69D-463A-9145-6EA9C0963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830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C014D-E393-D9E2-D044-F48B25B7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F8722-4D2A-DA21-045E-442A903D6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66841-B74E-5D9E-FA06-1F5AA7664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86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5677F-9DAC-EF7E-36D6-A5795ADBB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F99CCA-1CD4-1823-9EFE-6843FCE5D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E12EE4-89AC-F2AF-2542-E11000D1B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512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48F56-EF2A-E6B7-6E5E-5BAB461A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2B6FB-B08E-C6EC-0A8A-2FC9BE0F8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8609974D-5D99-85BD-6086-49EA5E1259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8609974D-5D99-85BD-6086-49EA5E1259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Declares a constant integer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trigPin</a:t>
                </a:r>
                <a:r>
                  <a:rPr lang="en-US" dirty="0"/>
                  <a:t>. It is connected to </a:t>
                </a:r>
                <a:r>
                  <a:rPr lang="en-US" b="1" dirty="0"/>
                  <a:t>Digital Pin D5</a:t>
                </a:r>
                <a:r>
                  <a:rPr lang="en-US" dirty="0"/>
                  <a:t> of the microcontroller. This pin </a:t>
                </a:r>
                <a:r>
                  <a:rPr lang="en-US" b="1" dirty="0"/>
                  <a:t>sends the trigger pulse</a:t>
                </a:r>
                <a:r>
                  <a:rPr lang="en-US" dirty="0"/>
                  <a:t> to the ultrasonic sensor.</a:t>
                </a:r>
              </a:p>
              <a:p>
                <a:r>
                  <a:rPr lang="en-US" dirty="0"/>
                  <a:t>Declares another constant </a:t>
                </a:r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echoPin</a:t>
                </a:r>
                <a:r>
                  <a:rPr lang="en-US" dirty="0"/>
                  <a:t>. It is connected to </a:t>
                </a:r>
                <a:r>
                  <a:rPr lang="en-US" b="1" dirty="0"/>
                  <a:t>Digital Pin D6</a:t>
                </a:r>
                <a:r>
                  <a:rPr lang="en-US" dirty="0"/>
                  <a:t>. This pin </a:t>
                </a:r>
                <a:r>
                  <a:rPr lang="en-US" b="1" dirty="0"/>
                  <a:t>receives the echo pulse</a:t>
                </a:r>
                <a:r>
                  <a:rPr lang="en-US" dirty="0"/>
                  <a:t> from the sensor.</a:t>
                </a:r>
              </a:p>
              <a:p>
                <a:r>
                  <a:rPr lang="en-US" dirty="0"/>
                  <a:t>Declares a constant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buzzer</a:t>
                </a:r>
                <a:r>
                  <a:rPr lang="en-US" dirty="0"/>
                  <a:t> connected to </a:t>
                </a:r>
                <a:r>
                  <a:rPr lang="en-US" b="1" dirty="0"/>
                  <a:t>Digital Pin D2</a:t>
                </a:r>
                <a:r>
                  <a:rPr lang="en-US" dirty="0"/>
                  <a:t>. Used to </a:t>
                </a:r>
                <a:r>
                  <a:rPr lang="en-US" b="1" dirty="0"/>
                  <a:t>make sound alerts</a:t>
                </a:r>
                <a:r>
                  <a:rPr lang="en-US" dirty="0"/>
                  <a:t> when object detection condition is met. </a:t>
                </a:r>
              </a:p>
              <a:p>
                <a:endParaRPr lang="en-US" dirty="0"/>
              </a:p>
              <a:p>
                <a:r>
                  <a:rPr lang="en-US" dirty="0"/>
                  <a:t>Defines the speed of sound: </a:t>
                </a:r>
                <a:r>
                  <a:rPr lang="en-US" b="1" dirty="0"/>
                  <a:t>0.0343 cm per microsecond</a:t>
                </a:r>
                <a:r>
                  <a:rPr lang="en-US" dirty="0"/>
                  <a:t>. This value is used to calculate </a:t>
                </a:r>
                <a:r>
                  <a:rPr lang="en-US" b="1" dirty="0"/>
                  <a:t>distance</a:t>
                </a:r>
                <a:r>
                  <a:rPr lang="en-US" dirty="0"/>
                  <a:t> based on time taken by sound waves.</a:t>
                </a:r>
              </a:p>
              <a:p>
                <a:r>
                  <a:rPr lang="en-US" dirty="0"/>
                  <a:t>Sets a distance limit of </a:t>
                </a:r>
                <a:r>
                  <a:rPr lang="en-US" b="1" dirty="0"/>
                  <a:t>20 centimeters</a:t>
                </a:r>
                <a:r>
                  <a:rPr lang="en-US" dirty="0"/>
                  <a:t>. If an object is </a:t>
                </a:r>
                <a:r>
                  <a:rPr lang="en-US" b="1" dirty="0"/>
                  <a:t>closer than this</a:t>
                </a:r>
                <a:r>
                  <a:rPr lang="en-US" dirty="0"/>
                  <a:t>, the buzzer can be activated for alert.</a:t>
                </a:r>
              </a:p>
              <a:p>
                <a:endParaRPr lang="en-US" dirty="0"/>
              </a:p>
              <a:p>
                <a:r>
                  <a:rPr lang="en-US" dirty="0"/>
                  <a:t>Starts a function named </a:t>
                </a:r>
                <a:r>
                  <a:rPr lang="en-US" b="1" dirty="0" err="1"/>
                  <a:t>readUS</a:t>
                </a:r>
                <a:r>
                  <a:rPr lang="en-US" dirty="0"/>
                  <a:t> (short for Read Ultrasonic).  Returns a </a:t>
                </a:r>
                <a:r>
                  <a:rPr lang="en-US" b="1" dirty="0"/>
                  <a:t>long integer</a:t>
                </a:r>
                <a:r>
                  <a:rPr lang="en-US" dirty="0"/>
                  <a:t> value representing time (in microseconds).</a:t>
                </a:r>
              </a:p>
              <a:p>
                <a:r>
                  <a:rPr lang="en-US" dirty="0"/>
                  <a:t>Makes sure the trigger pin starts at LOW.  Waits for </a:t>
                </a:r>
                <a:r>
                  <a:rPr lang="en-US" b="1" dirty="0"/>
                  <a:t>2 microseconds</a:t>
                </a:r>
                <a:r>
                  <a:rPr lang="en-US" dirty="0"/>
                  <a:t> to stabilize.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Sends a HIGH pulse for </a:t>
                </a:r>
                <a:r>
                  <a:rPr lang="en-US" b="1" dirty="0"/>
                  <a:t>10 </a:t>
                </a:r>
                <a:r>
                  <a:rPr lang="en-US" b="1" dirty="0" err="1"/>
                  <a:t>microseconds</a:t>
                </a:r>
                <a:r>
                  <a:rPr lang="en-US" dirty="0" err="1"/>
                  <a:t>.This</a:t>
                </a:r>
                <a:r>
                  <a:rPr lang="en-US" dirty="0"/>
                  <a:t> is the trigger signal that makes the ultrasonic sensor emit sound waves.</a:t>
                </a:r>
              </a:p>
              <a:p>
                <a:r>
                  <a:rPr lang="en-US" dirty="0"/>
                  <a:t>Immediately turns the trigger pin OFF (LOW) again. After this, the sensor has already sent the ultrasonic sound pulse.</a:t>
                </a:r>
              </a:p>
              <a:p>
                <a:endParaRPr lang="en-US" dirty="0"/>
              </a:p>
              <a:p>
                <a:r>
                  <a:rPr lang="en-US" sz="12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pulseIn</a:t>
                </a:r>
                <a:r>
                  <a:rPr lang="en-US" dirty="0"/>
                  <a:t> waits for the echo pin to go HIGH and measures </a:t>
                </a:r>
                <a:r>
                  <a:rPr lang="en-US" b="1" dirty="0"/>
                  <a:t>pulse duration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This duration tells </a:t>
                </a:r>
                <a:r>
                  <a:rPr lang="en-US" b="1" dirty="0"/>
                  <a:t>how long</a:t>
                </a:r>
                <a:r>
                  <a:rPr lang="en-US" dirty="0"/>
                  <a:t> the sound wave took to: Travel to an object, Bounce back and Return to the sensor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timeout</a:t>
                </a:r>
                <a:r>
                  <a:rPr lang="en-US" dirty="0"/>
                  <a:t> is set to </a:t>
                </a:r>
                <a:r>
                  <a:rPr lang="en-US" b="1" dirty="0"/>
                  <a:t>30,000 microseconds = 30ms</a:t>
                </a:r>
                <a:r>
                  <a:rPr lang="en-US" dirty="0"/>
                  <a:t>, so the program doesn’t get stuck if no echo is received.</a:t>
                </a:r>
              </a:p>
              <a:p>
                <a:r>
                  <a:rPr lang="en-US" dirty="0"/>
                  <a:t>The measured time is </a:t>
                </a:r>
                <a:r>
                  <a:rPr lang="en-US" b="1" dirty="0"/>
                  <a:t>returned</a:t>
                </a:r>
                <a:r>
                  <a:rPr lang="en-US" dirty="0"/>
                  <a:t> by this function.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IN" dirty="0"/>
                  <a:t>It gives the </a:t>
                </a:r>
                <a:r>
                  <a:rPr lang="en-IN" b="1" dirty="0"/>
                  <a:t>time of flight</a:t>
                </a:r>
                <a:r>
                  <a:rPr lang="en-IN" dirty="0"/>
                  <a:t> of the ultrasonic pulse.</a:t>
                </a:r>
                <a:br>
                  <a:rPr lang="en-IN" dirty="0"/>
                </a:br>
                <a:r>
                  <a:rPr lang="en-IN" dirty="0"/>
                  <a:t>Later, using:</a:t>
                </a:r>
              </a:p>
              <a:p>
                <a:r>
                  <a:rPr lang="en-IN" b="0" i="0">
                    <a:latin typeface="Cambria Math" panose="02040503050406030204" pitchFamily="18" charset="0"/>
                  </a:rPr>
                  <a:t>"Distance</a:t>
                </a:r>
                <a:r>
                  <a:rPr lang="en-I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"=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IN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"Time" ×"Speed of Sound</a:t>
                </a:r>
                <a:r>
                  <a:rPr lang="ar-AE" sz="12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" )/2</a:t>
                </a:r>
                <a:endParaRPr lang="ar-AE" b="0" dirty="0"/>
              </a:p>
              <a:p>
                <a:r>
                  <a:rPr lang="en-IN" dirty="0"/>
                  <a:t>We divide by 2 because sound travels </a:t>
                </a:r>
                <a:r>
                  <a:rPr lang="en-IN" b="1" dirty="0"/>
                  <a:t>to the object and back</a:t>
                </a:r>
                <a:r>
                  <a:rPr lang="en-IN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0958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1AFCE-4C4B-F781-9359-E9A267CA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60B11-4BB2-9B25-FAA2-192A2D326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7BF62-6644-F07C-B8D2-8978766B9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17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C1EFC-D0E9-2C4A-A195-920D39B4F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5C292C-43EA-37B1-EB7C-9E1F39F61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7DDC0-27CA-0BFD-06BC-CDB221C6C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962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D11C8-EFFE-0EC6-0B26-F774EEE8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DC434-0ABF-7961-B4E7-A3C6EC6ED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C57765-992E-5DE5-2832-302490AAA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255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8A908-1E42-53AA-57F7-2F76CB577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9FC94E-DAC0-B647-2D85-5ED1ED56A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1B1AE-D430-59B8-2F32-99A375DA5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345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C2302-8B90-98AF-93E9-105C89D45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E10EF-2DAA-68BC-1B5F-A7C858D66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0FC17B-FAF7-FC77-AD81-C6CFE579B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0BC14-26E0-CA96-6E18-20347838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3AA2F-BB43-BC90-4625-B77E7740E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4C425-A9B4-5BA4-151E-0EF240D06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7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5219E-029E-7F0F-31CE-3CD5EAA87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F2E8C-1723-E1B6-5727-5D5BF924A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B6EB1-C6BC-7ED3-B4A5-975068DFE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15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6A15-C05E-BC2D-AFB3-596412A7D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E3E42-0640-17C3-D2B0-011C05B3F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67A49-8981-E50A-031C-3BE3D9134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8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CC705-D9E5-992A-7E59-A957825CB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40BE2-5322-09A5-B52E-A78CC46E1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B4691-857E-A85E-0575-930BEA736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67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27237-17A9-76D8-0A89-09615EB93F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4B0D5-AEAB-DAA7-9ABC-65EC28554F34}"/>
              </a:ext>
            </a:extLst>
          </p:cNvPr>
          <p:cNvSpPr txBox="1"/>
          <p:nvPr userDrawn="1"/>
        </p:nvSpPr>
        <p:spPr>
          <a:xfrm>
            <a:off x="96520" y="5555774"/>
            <a:ext cx="447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>
                <a:solidFill>
                  <a:srgbClr val="FE00B8"/>
                </a:solidFill>
              </a:rPr>
              <a:t>Prof. Narasimha </a:t>
            </a:r>
            <a:r>
              <a:rPr lang="en-IN" sz="2000" b="1" dirty="0">
                <a:solidFill>
                  <a:srgbClr val="FE00B8"/>
                </a:solidFill>
              </a:rPr>
              <a:t>Swamy</a:t>
            </a:r>
            <a:r>
              <a:rPr lang="en-IN" b="1" dirty="0">
                <a:solidFill>
                  <a:srgbClr val="FE00B8"/>
                </a:solidFill>
              </a:rPr>
              <a:t> S</a:t>
            </a:r>
          </a:p>
          <a:p>
            <a:pPr algn="l"/>
            <a:r>
              <a:rPr lang="en-IN" b="1" dirty="0">
                <a:solidFill>
                  <a:srgbClr val="FE00B8"/>
                </a:solidFill>
              </a:rPr>
              <a:t>Department of AIML</a:t>
            </a:r>
          </a:p>
          <a:p>
            <a:pPr algn="l"/>
            <a:r>
              <a:rPr lang="en-IN" b="1" dirty="0">
                <a:solidFill>
                  <a:srgbClr val="FE00B8"/>
                </a:solidFill>
              </a:rPr>
              <a:t>RV College of Engineering </a:t>
            </a:r>
          </a:p>
          <a:p>
            <a:pPr algn="l"/>
            <a:r>
              <a:rPr lang="en-IN" b="1" dirty="0">
                <a:solidFill>
                  <a:srgbClr val="FE00B8"/>
                </a:solidFill>
              </a:rPr>
              <a:t>Bengaluru-59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EE6A8-BE28-C7F6-9F65-84E3DB3F635C}"/>
              </a:ext>
            </a:extLst>
          </p:cNvPr>
          <p:cNvSpPr txBox="1"/>
          <p:nvPr userDrawn="1"/>
        </p:nvSpPr>
        <p:spPr>
          <a:xfrm>
            <a:off x="96520" y="1925952"/>
            <a:ext cx="9813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800" b="1" dirty="0">
                <a:solidFill>
                  <a:schemeClr val="bg1"/>
                </a:solidFill>
              </a:rPr>
              <a:t>Orientation on</a:t>
            </a:r>
          </a:p>
          <a:p>
            <a:pPr algn="l"/>
            <a:r>
              <a:rPr lang="en-IN" sz="4800" b="1" dirty="0">
                <a:solidFill>
                  <a:schemeClr val="bg1"/>
                </a:solidFill>
              </a:rPr>
              <a:t>Cyber Physical Systems (CPS)Laboratory</a:t>
            </a:r>
          </a:p>
        </p:txBody>
      </p:sp>
    </p:spTree>
    <p:extLst>
      <p:ext uri="{BB962C8B-B14F-4D97-AF65-F5344CB8AC3E}">
        <p14:creationId xmlns:p14="http://schemas.microsoft.com/office/powerpoint/2010/main" val="92956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5142E-BBFA-4A3C-AFEA-E50F0B00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B4B26-C890-4E48-42BD-D073C7D66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C9211-5FE0-058C-6B95-D4D308D9E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4EB4C-7ED9-447A-9250-105F59C6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FB842-5923-0C1C-0624-4943F582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7C465-55AF-0075-CBA8-43211E0D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F3F5-3065-4135-BC9C-14EBED89F6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62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48B6-5519-9448-9E28-CD38AE29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976D9-3548-94D6-9C10-2722F57B1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382DB-FEE2-F215-9436-634E66F7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48780-68F2-0B70-BE2E-10881945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5972E-B3CC-43F8-4566-51656F08A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F3F5-3065-4135-BC9C-14EBED89F6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81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D298D-CCCC-5972-AF4A-A3FC44E8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2248B-61E6-CE92-38FA-D12B41234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FA1E8-503C-85D5-C455-27A5702A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88141-CE6A-F966-76E2-F610B8BC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81D32-41CF-3EFC-EEA1-C2D923EF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F3F5-3065-4135-BC9C-14EBED89F6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5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00F523-C5A3-FFBE-2DA4-5B5B53412DCF}"/>
              </a:ext>
            </a:extLst>
          </p:cNvPr>
          <p:cNvSpPr/>
          <p:nvPr userDrawn="1"/>
        </p:nvSpPr>
        <p:spPr>
          <a:xfrm>
            <a:off x="3959353" y="6558284"/>
            <a:ext cx="5573465" cy="313530"/>
          </a:xfrm>
          <a:prstGeom prst="rect">
            <a:avLst/>
          </a:prstGeom>
          <a:solidFill>
            <a:srgbClr val="00BD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DF46F-7055-C07E-5949-1CC9FA80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0515600" cy="609282"/>
          </a:xfrm>
        </p:spPr>
        <p:txBody>
          <a:bodyPr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5D3A-9CF4-6AC2-549D-FE1A54D77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5508"/>
            <a:ext cx="10515600" cy="5694715"/>
          </a:xfrm>
        </p:spPr>
        <p:txBody>
          <a:bodyPr>
            <a:normAutofit/>
          </a:bodyPr>
          <a:lstStyle>
            <a:lvl1pPr>
              <a:defRPr sz="2300"/>
            </a:lvl1pPr>
            <a:lvl2pPr>
              <a:defRPr sz="2300"/>
            </a:lvl2pPr>
            <a:lvl3pPr>
              <a:defRPr sz="2300"/>
            </a:lvl3pPr>
            <a:lvl4pPr>
              <a:defRPr sz="2300"/>
            </a:lvl4pPr>
            <a:lvl5pPr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9D059-37AC-8CF6-A05C-077DA2ADF04D}"/>
              </a:ext>
            </a:extLst>
          </p:cNvPr>
          <p:cNvSpPr/>
          <p:nvPr userDrawn="1"/>
        </p:nvSpPr>
        <p:spPr>
          <a:xfrm>
            <a:off x="-20207" y="6558284"/>
            <a:ext cx="3979560" cy="306623"/>
          </a:xfrm>
          <a:prstGeom prst="rect">
            <a:avLst/>
          </a:prstGeom>
          <a:solidFill>
            <a:srgbClr val="00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F489-D3F5-85DC-A676-3BAE8EF27D26}"/>
              </a:ext>
            </a:extLst>
          </p:cNvPr>
          <p:cNvSpPr txBox="1"/>
          <p:nvPr userDrawn="1"/>
        </p:nvSpPr>
        <p:spPr>
          <a:xfrm>
            <a:off x="4485132" y="6554253"/>
            <a:ext cx="458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>
                    <a:lumMod val="95000"/>
                  </a:schemeClr>
                </a:solidFill>
              </a:rPr>
              <a:t>Department of Artificial Intelligence and 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BED7A-4A14-A607-0E74-B05F9B7FF991}"/>
              </a:ext>
            </a:extLst>
          </p:cNvPr>
          <p:cNvSpPr txBox="1"/>
          <p:nvPr userDrawn="1"/>
        </p:nvSpPr>
        <p:spPr>
          <a:xfrm>
            <a:off x="128015" y="6557131"/>
            <a:ext cx="352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>
                    <a:lumMod val="95000"/>
                  </a:schemeClr>
                </a:solidFill>
              </a:rPr>
              <a:t>21AI33 – Foundation of Cyber Physical Systems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0B0A6E-842A-50B0-BC92-FEEF3D00411D}"/>
              </a:ext>
            </a:extLst>
          </p:cNvPr>
          <p:cNvSpPr/>
          <p:nvPr userDrawn="1"/>
        </p:nvSpPr>
        <p:spPr>
          <a:xfrm>
            <a:off x="0" y="-37028"/>
            <a:ext cx="12192000" cy="107513"/>
          </a:xfrm>
          <a:prstGeom prst="rect">
            <a:avLst/>
          </a:prstGeom>
          <a:solidFill>
            <a:srgbClr val="00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57115-ED17-DD1B-968B-6BDCF48CE4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0" y="106449"/>
            <a:ext cx="609601" cy="6096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2A8F85-FD8D-6D06-2C6F-94F2E4313705}"/>
              </a:ext>
            </a:extLst>
          </p:cNvPr>
          <p:cNvSpPr/>
          <p:nvPr userDrawn="1"/>
        </p:nvSpPr>
        <p:spPr>
          <a:xfrm>
            <a:off x="9522564" y="6559367"/>
            <a:ext cx="2669436" cy="307777"/>
          </a:xfrm>
          <a:prstGeom prst="rect">
            <a:avLst/>
          </a:prstGeom>
          <a:solidFill>
            <a:srgbClr val="00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7917DC-0983-3169-3A21-041B8E163E40}"/>
              </a:ext>
            </a:extLst>
          </p:cNvPr>
          <p:cNvSpPr txBox="1"/>
          <p:nvPr userDrawn="1"/>
        </p:nvSpPr>
        <p:spPr>
          <a:xfrm>
            <a:off x="9894824" y="6538864"/>
            <a:ext cx="205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i="1" dirty="0">
                <a:solidFill>
                  <a:schemeClr val="bg1"/>
                </a:solidFill>
              </a:rPr>
              <a:t>Go, Change the World</a:t>
            </a:r>
          </a:p>
        </p:txBody>
      </p:sp>
    </p:spTree>
    <p:extLst>
      <p:ext uri="{BB962C8B-B14F-4D97-AF65-F5344CB8AC3E}">
        <p14:creationId xmlns:p14="http://schemas.microsoft.com/office/powerpoint/2010/main" val="267045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DEB3-C502-251A-10F0-135DCD8B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46EA7-BE89-43E2-52D2-D57ED1D00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4F462-51F9-769D-8BBD-C46BE5F38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A80A5-A798-6E43-E42F-A612CFED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46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F46F-7055-C07E-5949-1CC9FA80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875"/>
            <a:ext cx="10515600" cy="609282"/>
          </a:xfrm>
        </p:spPr>
        <p:txBody>
          <a:bodyPr>
            <a:no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5D3A-9CF4-6AC2-549D-FE1A54D77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5508"/>
            <a:ext cx="10515600" cy="5667212"/>
          </a:xfrm>
        </p:spPr>
        <p:txBody>
          <a:bodyPr>
            <a:normAutofit/>
          </a:bodyPr>
          <a:lstStyle>
            <a:lvl1pPr>
              <a:defRPr sz="2300"/>
            </a:lvl1pPr>
            <a:lvl2pPr>
              <a:defRPr sz="2300"/>
            </a:lvl2pPr>
            <a:lvl3pPr>
              <a:defRPr sz="2300"/>
            </a:lvl3pPr>
            <a:lvl4pPr>
              <a:defRPr sz="2300"/>
            </a:lvl4pPr>
            <a:lvl5pPr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39D059-37AC-8CF6-A05C-077DA2ADF04D}"/>
              </a:ext>
            </a:extLst>
          </p:cNvPr>
          <p:cNvSpPr/>
          <p:nvPr userDrawn="1"/>
        </p:nvSpPr>
        <p:spPr>
          <a:xfrm>
            <a:off x="0" y="6614795"/>
            <a:ext cx="12192000" cy="243206"/>
          </a:xfrm>
          <a:prstGeom prst="rect">
            <a:avLst/>
          </a:prstGeom>
          <a:solidFill>
            <a:srgbClr val="00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F489-D3F5-85DC-A676-3BAE8EF27D26}"/>
              </a:ext>
            </a:extLst>
          </p:cNvPr>
          <p:cNvSpPr txBox="1"/>
          <p:nvPr userDrawn="1"/>
        </p:nvSpPr>
        <p:spPr>
          <a:xfrm>
            <a:off x="7051040" y="6577725"/>
            <a:ext cx="458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>
                    <a:lumMod val="95000"/>
                  </a:schemeClr>
                </a:solidFill>
              </a:rPr>
              <a:t>Department of Artificial Intelligence and 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BED7A-4A14-A607-0E74-B05F9B7FF991}"/>
              </a:ext>
            </a:extLst>
          </p:cNvPr>
          <p:cNvSpPr txBox="1"/>
          <p:nvPr userDrawn="1"/>
        </p:nvSpPr>
        <p:spPr>
          <a:xfrm>
            <a:off x="81280" y="6577726"/>
            <a:ext cx="522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>
                    <a:lumMod val="95000"/>
                  </a:schemeClr>
                </a:solidFill>
              </a:rPr>
              <a:t>21AI33 – Foundation of Cyber Physical Systems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0B0A6E-842A-50B0-BC92-FEEF3D00411D}"/>
              </a:ext>
            </a:extLst>
          </p:cNvPr>
          <p:cNvSpPr/>
          <p:nvPr userDrawn="1"/>
        </p:nvSpPr>
        <p:spPr>
          <a:xfrm>
            <a:off x="0" y="-37028"/>
            <a:ext cx="12192000" cy="107513"/>
          </a:xfrm>
          <a:prstGeom prst="rect">
            <a:avLst/>
          </a:prstGeom>
          <a:solidFill>
            <a:srgbClr val="00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A3195-C028-3597-B4C3-4E372306F2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" y="132636"/>
            <a:ext cx="609601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5FA8-CFCE-BDDB-F4FF-DF09A0F0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D4C4A-0F7B-35ED-33BA-5893FB2BC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A14E9-6C85-780F-6981-39C727CF1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34458-D9D1-471B-8141-5DD6E7E9B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56D4A-8569-ACB2-ABD0-8A7FECD5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01706-5432-6C5F-609F-54E936CA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F3F5-3065-4135-BC9C-14EBED89F6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71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1A74D-4896-D9AC-F85B-342EFAA0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DAD6A-FC7A-4BDC-B18A-CBAFC23D6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F9447-486E-1C1A-85E1-F33219F35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D65FC-7493-CFA8-7231-402785315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C5FC88-B242-3BA9-B3EE-3A55187AF5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A89E48-8BCC-BF6E-EEA0-A81713313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D842B7-EF63-BBEE-256F-8A9DA9BCA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ED1C0-78AA-D7A1-76B1-83533807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F3F5-3065-4135-BC9C-14EBED89F6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95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E54B-1753-1E4E-1C01-6FCC787C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0EA05A-AEFF-7574-3CAC-F42144C1C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6FCCB-CBBA-641D-61BE-CEE63CB6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8FDCF-EE10-7EB6-51E1-E0E6D224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F3F5-3065-4135-BC9C-14EBED89F6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58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E001D-5F96-566B-E4EE-B22AF0D6D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773FDE-45FE-1468-A7A0-28B0D3854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7A759-FC36-EB97-0A72-CE801BFB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F3F5-3065-4135-BC9C-14EBED89F6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98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C0F8-CC2B-84D8-8BBF-70A032C2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E4C1-A6B6-D35D-EED8-1A3779541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17C7F-FC3F-EFF2-8C33-6E7D7E2D5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EB3343-DFB8-7ED8-5A48-2744A5EC7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D4237-0272-C7C9-7B9C-54377B898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E77DE-6522-D3B8-DC75-401094ED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5F3F5-3065-4135-BC9C-14EBED89F6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2AE3A-E85A-8764-C657-A31157D7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01788-E7AD-E786-32F6-8B877EE07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87685-CD97-C103-3B44-D2122685B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5066-6634-11DD-A40D-485EBB527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EEE4-F7E8-5090-EFC2-22C0F8591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5F3F5-3065-4135-BC9C-14EBED89F6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33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9.xml"/><Relationship Id="rId4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65513-B771-9657-AAAF-D92106531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108857"/>
            <a:ext cx="947058" cy="947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3976D-08FA-2818-DCCA-206CAE0F51B1}"/>
              </a:ext>
            </a:extLst>
          </p:cNvPr>
          <p:cNvSpPr txBox="1"/>
          <p:nvPr/>
        </p:nvSpPr>
        <p:spPr>
          <a:xfrm>
            <a:off x="8752114" y="6334780"/>
            <a:ext cx="343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solidFill>
                  <a:schemeClr val="bg1"/>
                </a:solidFill>
              </a:rPr>
              <a:t>Go, Change the World</a:t>
            </a:r>
          </a:p>
        </p:txBody>
      </p:sp>
    </p:spTree>
    <p:extLst>
      <p:ext uri="{BB962C8B-B14F-4D97-AF65-F5344CB8AC3E}">
        <p14:creationId xmlns:p14="http://schemas.microsoft.com/office/powerpoint/2010/main" val="4516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DAB0D55-FB71-0299-3B65-42C6B544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92"/>
            <a:ext cx="10842171" cy="609282"/>
          </a:xfrm>
        </p:spPr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Embedded Device Used in the Lab (Contd.)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BF760-6492-1D2D-C14B-86530FDBCBEF}"/>
              </a:ext>
            </a:extLst>
          </p:cNvPr>
          <p:cNvSpPr/>
          <p:nvPr/>
        </p:nvSpPr>
        <p:spPr>
          <a:xfrm>
            <a:off x="0" y="794659"/>
            <a:ext cx="3190200" cy="485038"/>
          </a:xfrm>
          <a:prstGeom prst="rect">
            <a:avLst/>
          </a:prstGeom>
          <a:solidFill>
            <a:srgbClr val="C41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Jetson Nano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F29D3F-FF7A-C7B9-B9C4-4C29C2F03DA2}"/>
              </a:ext>
            </a:extLst>
          </p:cNvPr>
          <p:cNvSpPr txBox="1"/>
          <p:nvPr/>
        </p:nvSpPr>
        <p:spPr>
          <a:xfrm>
            <a:off x="597218" y="1999179"/>
            <a:ext cx="10661332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3333FF"/>
                </a:solidFill>
              </a:rPr>
              <a:t>Jetson Nano is a compact and powerful development board that can be used to create AI and edge computing applications</a:t>
            </a:r>
            <a:r>
              <a:rPr lang="en-US" sz="2400" dirty="0"/>
              <a:t>.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It has a </a:t>
            </a:r>
            <a:r>
              <a:rPr lang="en-US" sz="2400" dirty="0">
                <a:solidFill>
                  <a:srgbClr val="3333FF"/>
                </a:solidFill>
              </a:rPr>
              <a:t>built-in Wi-Fi module, 4GB of RAM, and up to 1TB of storage, making it ideal for IoT and automation projects (ARM Cortex-A53 processor)</a:t>
            </a:r>
            <a:r>
              <a:rPr lang="en-US" sz="2400" dirty="0"/>
              <a:t>.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To </a:t>
            </a:r>
            <a:r>
              <a:rPr lang="en-US" sz="2400" dirty="0">
                <a:solidFill>
                  <a:srgbClr val="3333FF"/>
                </a:solidFill>
              </a:rPr>
              <a:t>connect the Jetson Nano to other devices, you can use a variety of connectivity options including USB-C, HDMI, Ethernet</a:t>
            </a:r>
            <a:r>
              <a:rPr lang="en-US" sz="2400" dirty="0"/>
              <a:t>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Additionally, </a:t>
            </a:r>
            <a:r>
              <a:rPr lang="en-US" sz="2400" dirty="0">
                <a:solidFill>
                  <a:srgbClr val="3333FF"/>
                </a:solidFill>
              </a:rPr>
              <a:t>you can remotely access and manage the Jetson Nano using the Jetson Connect app, which is available for both Android and iOS devices.</a:t>
            </a:r>
            <a:endParaRPr lang="en-IN" sz="24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2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DAB0D55-FB71-0299-3B65-42C6B544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92"/>
            <a:ext cx="10842171" cy="609282"/>
          </a:xfrm>
        </p:spPr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Embedded Device Used in the Lab (Contd.)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BF760-6492-1D2D-C14B-86530FDBCBEF}"/>
              </a:ext>
            </a:extLst>
          </p:cNvPr>
          <p:cNvSpPr/>
          <p:nvPr/>
        </p:nvSpPr>
        <p:spPr>
          <a:xfrm>
            <a:off x="0" y="794659"/>
            <a:ext cx="3190200" cy="485038"/>
          </a:xfrm>
          <a:prstGeom prst="rect">
            <a:avLst/>
          </a:prstGeom>
          <a:solidFill>
            <a:srgbClr val="C41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Jetson Nano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8DB79F-EEED-EC12-251B-61C84F80CC5B}"/>
              </a:ext>
            </a:extLst>
          </p:cNvPr>
          <p:cNvGrpSpPr/>
          <p:nvPr/>
        </p:nvGrpSpPr>
        <p:grpSpPr>
          <a:xfrm>
            <a:off x="874702" y="1380430"/>
            <a:ext cx="10145989" cy="5105480"/>
            <a:chOff x="657532" y="1494730"/>
            <a:chExt cx="10145989" cy="51054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9DCD55-AFBA-0A27-0427-302B5B5CD7EF}"/>
                </a:ext>
              </a:extLst>
            </p:cNvPr>
            <p:cNvGrpSpPr/>
            <p:nvPr/>
          </p:nvGrpSpPr>
          <p:grpSpPr>
            <a:xfrm>
              <a:off x="6063257" y="3080280"/>
              <a:ext cx="360" cy="360"/>
              <a:chOff x="6063257" y="3080280"/>
              <a:chExt cx="360" cy="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DE73301F-5FA3-76B4-1589-60A6E4BE07C7}"/>
                      </a:ext>
                    </a:extLst>
                  </p14:cNvPr>
                  <p14:cNvContentPartPr/>
                  <p14:nvPr/>
                </p14:nvContentPartPr>
                <p14:xfrm>
                  <a:off x="6063257" y="3080280"/>
                  <a:ext cx="360" cy="3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DE73301F-5FA3-76B4-1589-60A6E4BE07C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54257" y="307128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52939A18-72F3-4350-6538-4D8FCEF83E5E}"/>
                      </a:ext>
                    </a:extLst>
                  </p14:cNvPr>
                  <p14:cNvContentPartPr/>
                  <p14:nvPr/>
                </p14:nvContentPartPr>
                <p14:xfrm>
                  <a:off x="6063257" y="3080280"/>
                  <a:ext cx="360" cy="3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52939A18-72F3-4350-6538-4D8FCEF83E5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54257" y="307128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7C71CF-FB9A-49BF-65A2-BA45957BB69C}"/>
                    </a:ext>
                  </a:extLst>
                </p14:cNvPr>
                <p14:cNvContentPartPr/>
                <p14:nvPr/>
              </p14:nvContentPartPr>
              <p14:xfrm>
                <a:off x="5673377" y="4027800"/>
                <a:ext cx="198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7C71CF-FB9A-49BF-65A2-BA45957BB6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64377" y="4018800"/>
                  <a:ext cx="37440" cy="18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074" name="Picture 2" descr="NVIDIA Jetson Nano 2GB Developer Kit ">
              <a:extLst>
                <a:ext uri="{FF2B5EF4-FFF2-40B4-BE49-F238E27FC236}">
                  <a16:creationId xmlns:a16="http://schemas.microsoft.com/office/drawing/2014/main" id="{ACF5B352-D84A-7932-BE67-58FC6A22D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869" y="1570076"/>
              <a:ext cx="6901015" cy="4709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5D77F6-FC0C-AB5A-32BF-0CDE7A75A2CD}"/>
                </a:ext>
              </a:extLst>
            </p:cNvPr>
            <p:cNvSpPr txBox="1"/>
            <p:nvPr/>
          </p:nvSpPr>
          <p:spPr>
            <a:xfrm>
              <a:off x="8332470" y="1943100"/>
              <a:ext cx="2354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rgbClr val="98C255"/>
                  </a:solidFill>
                </a:rPr>
                <a:t>Micro SD Card Slot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81C39-6A2F-CE3E-B3BD-FEA12B09D9F2}"/>
                </a:ext>
              </a:extLst>
            </p:cNvPr>
            <p:cNvSpPr txBox="1"/>
            <p:nvPr/>
          </p:nvSpPr>
          <p:spPr>
            <a:xfrm>
              <a:off x="8448941" y="5023248"/>
              <a:ext cx="2354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rgbClr val="98C255"/>
                  </a:solidFill>
                </a:rPr>
                <a:t>GPIO Headers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5FD8B2-2F04-E1C6-8D62-76E1377EEB6F}"/>
                </a:ext>
              </a:extLst>
            </p:cNvPr>
            <p:cNvSpPr txBox="1"/>
            <p:nvPr/>
          </p:nvSpPr>
          <p:spPr>
            <a:xfrm>
              <a:off x="4116742" y="6230878"/>
              <a:ext cx="1828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98C255"/>
                  </a:solidFill>
                </a:rPr>
                <a:t>Micro-USB port</a:t>
              </a:r>
              <a:endParaRPr lang="en-IN" b="1" dirty="0">
                <a:solidFill>
                  <a:srgbClr val="98C255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CF1DD4-0363-B82C-AED9-D8A69D23FEA8}"/>
                </a:ext>
              </a:extLst>
            </p:cNvPr>
            <p:cNvSpPr txBox="1"/>
            <p:nvPr/>
          </p:nvSpPr>
          <p:spPr>
            <a:xfrm>
              <a:off x="2060391" y="5904103"/>
              <a:ext cx="2555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98C255"/>
                  </a:solidFill>
                </a:rPr>
                <a:t>Gigabit Ethernet port</a:t>
              </a:r>
              <a:endParaRPr lang="en-IN" b="1" dirty="0">
                <a:solidFill>
                  <a:srgbClr val="98C255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B6EF7D-CAC9-EF38-E778-0D5F3643A5E5}"/>
                </a:ext>
              </a:extLst>
            </p:cNvPr>
            <p:cNvSpPr txBox="1"/>
            <p:nvPr/>
          </p:nvSpPr>
          <p:spPr>
            <a:xfrm>
              <a:off x="2037531" y="5479464"/>
              <a:ext cx="145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98C255"/>
                  </a:solidFill>
                </a:rPr>
                <a:t>USB 2.0 Ports</a:t>
              </a:r>
              <a:endParaRPr lang="en-IN" b="1" dirty="0">
                <a:solidFill>
                  <a:srgbClr val="98C255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2A4CF7-34DE-0B15-7D94-85E1DA6AE25E}"/>
                </a:ext>
              </a:extLst>
            </p:cNvPr>
            <p:cNvSpPr txBox="1"/>
            <p:nvPr/>
          </p:nvSpPr>
          <p:spPr>
            <a:xfrm>
              <a:off x="1291590" y="4977042"/>
              <a:ext cx="1603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98C255"/>
                  </a:solidFill>
                </a:rPr>
                <a:t>USB 3.0 Ports</a:t>
              </a:r>
              <a:endParaRPr lang="en-IN" b="1" dirty="0">
                <a:solidFill>
                  <a:srgbClr val="98C255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69101F-18FD-9410-225A-199659FEF5C6}"/>
                </a:ext>
              </a:extLst>
            </p:cNvPr>
            <p:cNvSpPr txBox="1"/>
            <p:nvPr/>
          </p:nvSpPr>
          <p:spPr>
            <a:xfrm>
              <a:off x="657532" y="4510737"/>
              <a:ext cx="1603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98C255"/>
                  </a:solidFill>
                </a:rPr>
                <a:t>HDMI Port</a:t>
              </a:r>
              <a:endParaRPr lang="en-IN" b="1" dirty="0">
                <a:solidFill>
                  <a:srgbClr val="98C255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25BB88-5CEF-A429-B2E7-2CDC9FD39194}"/>
                </a:ext>
              </a:extLst>
            </p:cNvPr>
            <p:cNvSpPr txBox="1"/>
            <p:nvPr/>
          </p:nvSpPr>
          <p:spPr>
            <a:xfrm>
              <a:off x="742950" y="2769524"/>
              <a:ext cx="15180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98C255"/>
                  </a:solidFill>
                </a:rPr>
                <a:t>USB-C for 5V Power Input</a:t>
              </a:r>
              <a:endParaRPr lang="en-IN" b="1" dirty="0">
                <a:solidFill>
                  <a:srgbClr val="98C255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8B4C23-38CA-037A-E7A3-AF7F2BDC6647}"/>
                </a:ext>
              </a:extLst>
            </p:cNvPr>
            <p:cNvSpPr txBox="1"/>
            <p:nvPr/>
          </p:nvSpPr>
          <p:spPr>
            <a:xfrm>
              <a:off x="1868513" y="1494730"/>
              <a:ext cx="199101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>
                  <a:solidFill>
                    <a:srgbClr val="98C255"/>
                  </a:solidFill>
                </a:rPr>
                <a:t>MIPI CSI-2 Camera Connector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784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DAB0D55-FB71-0299-3B65-42C6B544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302"/>
            <a:ext cx="10842171" cy="609282"/>
          </a:xfrm>
        </p:spPr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Embedded Device Used in the Lab (Contd.)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BF760-6492-1D2D-C14B-86530FDBCBEF}"/>
              </a:ext>
            </a:extLst>
          </p:cNvPr>
          <p:cNvSpPr/>
          <p:nvPr/>
        </p:nvSpPr>
        <p:spPr>
          <a:xfrm>
            <a:off x="0" y="794658"/>
            <a:ext cx="3190200" cy="609281"/>
          </a:xfrm>
          <a:prstGeom prst="rect">
            <a:avLst/>
          </a:prstGeom>
          <a:solidFill>
            <a:srgbClr val="C41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Jetson Nano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EBCFDACF-862D-00DC-475C-191D51CC2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t="9440" r="1911" b="1640"/>
          <a:stretch/>
        </p:blipFill>
        <p:spPr bwMode="auto">
          <a:xfrm>
            <a:off x="3348990" y="745874"/>
            <a:ext cx="7280910" cy="563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52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73E01-664B-F510-5FD7-7D79D6B97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EE79874-D823-4D35-6EFB-5172B667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302"/>
            <a:ext cx="10842171" cy="609282"/>
          </a:xfrm>
        </p:spPr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Embedded Device Used in the Lab (Contd.)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E1B7C0-B740-D383-4058-E7F2D8BD83FA}"/>
              </a:ext>
            </a:extLst>
          </p:cNvPr>
          <p:cNvSpPr/>
          <p:nvPr/>
        </p:nvSpPr>
        <p:spPr>
          <a:xfrm>
            <a:off x="0" y="794658"/>
            <a:ext cx="3190200" cy="609281"/>
          </a:xfrm>
          <a:prstGeom prst="rect">
            <a:avLst/>
          </a:prstGeom>
          <a:solidFill>
            <a:srgbClr val="C41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Jetson Nano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FC70983-9C4E-293F-3023-57932B964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t="9440" r="1911" b="1640"/>
          <a:stretch/>
        </p:blipFill>
        <p:spPr bwMode="auto">
          <a:xfrm>
            <a:off x="3348990" y="745874"/>
            <a:ext cx="7280910" cy="563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53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8229-D975-A6BD-BE31-4F7E9F8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1: </a:t>
            </a:r>
            <a:r>
              <a:rPr lang="en-US" sz="2800" dirty="0"/>
              <a:t>ESP8266: distance with buzzer + display on OLED (HC-SR04)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2E0E4-5D2A-7F73-FA57-EFD81958A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/>
          <a:lstStyle/>
          <a:p>
            <a:r>
              <a:rPr lang="en-IN" b="1" dirty="0"/>
              <a:t>Library includes</a:t>
            </a:r>
          </a:p>
          <a:p>
            <a:r>
              <a:rPr lang="en-IN" dirty="0"/>
              <a:t>#include &lt;</a:t>
            </a:r>
            <a:r>
              <a:rPr lang="en-IN" dirty="0" err="1"/>
              <a:t>Arduino.h</a:t>
            </a:r>
            <a:r>
              <a:rPr lang="en-IN" dirty="0"/>
              <a:t>&gt;   </a:t>
            </a:r>
          </a:p>
          <a:p>
            <a:r>
              <a:rPr lang="en-IN" dirty="0"/>
              <a:t>#include &lt;</a:t>
            </a:r>
            <a:r>
              <a:rPr lang="en-IN" dirty="0" err="1"/>
              <a:t>Adafruit_GFX.h</a:t>
            </a:r>
            <a:r>
              <a:rPr lang="en-IN" dirty="0"/>
              <a:t>&gt;</a:t>
            </a:r>
          </a:p>
          <a:p>
            <a:r>
              <a:rPr lang="en-IN" dirty="0"/>
              <a:t>#include &lt;Adafruit_SSD1306.h&gt;</a:t>
            </a:r>
          </a:p>
          <a:p>
            <a:endParaRPr lang="en-IN" dirty="0"/>
          </a:p>
          <a:p>
            <a:r>
              <a:rPr lang="en-IN" b="1" dirty="0"/>
              <a:t>OLED object setup</a:t>
            </a:r>
          </a:p>
          <a:p>
            <a:r>
              <a:rPr lang="en-US" dirty="0"/>
              <a:t>#define SCREEN_WIDTH 128</a:t>
            </a:r>
          </a:p>
          <a:p>
            <a:r>
              <a:rPr lang="en-US" dirty="0"/>
              <a:t>#define SCREEN_HEIGHT 64</a:t>
            </a:r>
          </a:p>
          <a:p>
            <a:r>
              <a:rPr lang="en-US" dirty="0"/>
              <a:t>Adafruit_SSD1306 display(SCREEN_WIDTH, SCREEN_HEIGHT, &amp;Wire, -1);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800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1242C-F066-E387-3881-83DCFD45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0360-3867-EFB6-D320-10E3C750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1: </a:t>
            </a:r>
            <a:r>
              <a:rPr lang="en-US" sz="2800" dirty="0"/>
              <a:t>ESP8266: distance with buzzer + display on OLED (HC-SR04)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DA7D-2A1E-BD00-8D7D-696E293A0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/>
          <a:lstStyle/>
          <a:p>
            <a:r>
              <a:rPr lang="en-IN" b="1" dirty="0"/>
              <a:t>Pin assignments &amp; constants</a:t>
            </a:r>
          </a:p>
          <a:p>
            <a:r>
              <a:rPr lang="en-US" dirty="0"/>
              <a:t>const int </a:t>
            </a:r>
            <a:r>
              <a:rPr lang="en-US" dirty="0" err="1"/>
              <a:t>trigPin</a:t>
            </a:r>
            <a:r>
              <a:rPr lang="en-US" dirty="0"/>
              <a:t> = D5;</a:t>
            </a:r>
          </a:p>
          <a:p>
            <a:r>
              <a:rPr lang="en-US" dirty="0"/>
              <a:t>const int </a:t>
            </a:r>
            <a:r>
              <a:rPr lang="en-US" dirty="0" err="1"/>
              <a:t>echoPin</a:t>
            </a:r>
            <a:r>
              <a:rPr lang="en-US" dirty="0"/>
              <a:t> = D6;</a:t>
            </a:r>
          </a:p>
          <a:p>
            <a:r>
              <a:rPr lang="en-US" dirty="0"/>
              <a:t>const int buzzer  = D2;   </a:t>
            </a:r>
          </a:p>
          <a:p>
            <a:r>
              <a:rPr lang="en-US" dirty="0"/>
              <a:t>const float SPEED_OF_SOUND = 0.0343f; </a:t>
            </a:r>
          </a:p>
          <a:p>
            <a:r>
              <a:rPr lang="en-US" dirty="0"/>
              <a:t>const int THRESHOLD_CM = 20;</a:t>
            </a:r>
          </a:p>
          <a:p>
            <a:r>
              <a:rPr lang="en-IN" b="1" dirty="0"/>
              <a:t>Ultrasonic read helper</a:t>
            </a:r>
          </a:p>
          <a:p>
            <a:r>
              <a:rPr lang="en-IN" dirty="0"/>
              <a:t>long </a:t>
            </a:r>
            <a:r>
              <a:rPr lang="en-IN" dirty="0" err="1"/>
              <a:t>readUS</a:t>
            </a:r>
            <a:r>
              <a:rPr lang="en-IN" dirty="0"/>
              <a:t>() {  </a:t>
            </a:r>
          </a:p>
          <a:p>
            <a:pPr lvl="1"/>
            <a:r>
              <a:rPr lang="en-IN" dirty="0" err="1"/>
              <a:t>digitalWrite</a:t>
            </a:r>
            <a:r>
              <a:rPr lang="en-IN" dirty="0"/>
              <a:t>(</a:t>
            </a:r>
            <a:r>
              <a:rPr lang="en-IN" dirty="0" err="1"/>
              <a:t>trigPin</a:t>
            </a:r>
            <a:r>
              <a:rPr lang="en-IN" dirty="0"/>
              <a:t>, LOW); </a:t>
            </a:r>
            <a:r>
              <a:rPr lang="en-IN" dirty="0" err="1"/>
              <a:t>delayMicroseconds</a:t>
            </a:r>
            <a:r>
              <a:rPr lang="en-IN" dirty="0"/>
              <a:t>(2);  </a:t>
            </a:r>
          </a:p>
          <a:p>
            <a:pPr lvl="1"/>
            <a:r>
              <a:rPr lang="en-IN" dirty="0" err="1"/>
              <a:t>digitalWrite</a:t>
            </a:r>
            <a:r>
              <a:rPr lang="en-IN" dirty="0"/>
              <a:t>(</a:t>
            </a:r>
            <a:r>
              <a:rPr lang="en-IN" dirty="0" err="1"/>
              <a:t>trigPin</a:t>
            </a:r>
            <a:r>
              <a:rPr lang="en-IN" dirty="0"/>
              <a:t>, HIGH); </a:t>
            </a:r>
            <a:r>
              <a:rPr lang="en-IN" dirty="0" err="1"/>
              <a:t>delayMicroseconds</a:t>
            </a:r>
            <a:r>
              <a:rPr lang="en-IN" dirty="0"/>
              <a:t>(10);  </a:t>
            </a:r>
          </a:p>
          <a:p>
            <a:pPr lvl="1"/>
            <a:r>
              <a:rPr lang="en-IN" dirty="0" err="1"/>
              <a:t>digitalWrite</a:t>
            </a:r>
            <a:r>
              <a:rPr lang="en-IN" dirty="0"/>
              <a:t>(</a:t>
            </a:r>
            <a:r>
              <a:rPr lang="en-IN" dirty="0" err="1"/>
              <a:t>trigPin</a:t>
            </a:r>
            <a:r>
              <a:rPr lang="en-IN" dirty="0"/>
              <a:t>, LOW);  </a:t>
            </a:r>
          </a:p>
          <a:p>
            <a:pPr lvl="1"/>
            <a:r>
              <a:rPr lang="en-IN" dirty="0"/>
              <a:t>return </a:t>
            </a:r>
            <a:r>
              <a:rPr lang="en-IN" dirty="0" err="1"/>
              <a:t>pulseIn</a:t>
            </a:r>
            <a:r>
              <a:rPr lang="en-IN" dirty="0"/>
              <a:t>(</a:t>
            </a:r>
            <a:r>
              <a:rPr lang="en-IN" dirty="0" err="1"/>
              <a:t>echoPin</a:t>
            </a:r>
            <a:r>
              <a:rPr lang="en-IN" dirty="0"/>
              <a:t>, HIGH, 30000); // timeout 30ms}</a:t>
            </a:r>
          </a:p>
        </p:txBody>
      </p:sp>
    </p:spTree>
    <p:extLst>
      <p:ext uri="{BB962C8B-B14F-4D97-AF65-F5344CB8AC3E}">
        <p14:creationId xmlns:p14="http://schemas.microsoft.com/office/powerpoint/2010/main" val="66619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ECC5A-58F0-AF40-9BE5-831AEDAB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C22E-D7F1-7B87-D897-70B34B4E1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1: </a:t>
            </a:r>
            <a:r>
              <a:rPr lang="en-US" sz="2800" dirty="0"/>
              <a:t>ESP8266: distance with buzzer + display on OLED (HC-SR04)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920E-0555-198D-9D0E-448D81D7D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setup() — one-time initialization</a:t>
            </a:r>
          </a:p>
          <a:p>
            <a:r>
              <a:rPr lang="en-IN" b="1" dirty="0"/>
              <a:t>void setup() {  </a:t>
            </a:r>
          </a:p>
          <a:p>
            <a:r>
              <a:rPr lang="en-IN" b="1" dirty="0" err="1"/>
              <a:t>pinMode</a:t>
            </a:r>
            <a:r>
              <a:rPr lang="en-IN" b="1" dirty="0"/>
              <a:t>(</a:t>
            </a:r>
            <a:r>
              <a:rPr lang="en-IN" b="1" dirty="0" err="1"/>
              <a:t>trigPin</a:t>
            </a:r>
            <a:r>
              <a:rPr lang="en-IN" b="1" dirty="0"/>
              <a:t>, OUTPUT); </a:t>
            </a:r>
            <a:r>
              <a:rPr lang="en-IN" b="1" dirty="0" err="1"/>
              <a:t>pinMode</a:t>
            </a:r>
            <a:r>
              <a:rPr lang="en-IN" b="1" dirty="0"/>
              <a:t>(</a:t>
            </a:r>
            <a:r>
              <a:rPr lang="en-IN" b="1" dirty="0" err="1"/>
              <a:t>echoPin</a:t>
            </a:r>
            <a:r>
              <a:rPr lang="en-IN" b="1" dirty="0"/>
              <a:t>, INPUT);  </a:t>
            </a:r>
          </a:p>
          <a:p>
            <a:r>
              <a:rPr lang="en-IN" b="1" dirty="0" err="1"/>
              <a:t>pinMode</a:t>
            </a:r>
            <a:r>
              <a:rPr lang="en-IN" b="1" dirty="0"/>
              <a:t>(buzzer, OUTPUT); </a:t>
            </a:r>
            <a:r>
              <a:rPr lang="en-IN" b="1" dirty="0" err="1"/>
              <a:t>digitalWrite</a:t>
            </a:r>
            <a:r>
              <a:rPr lang="en-IN" b="1" dirty="0"/>
              <a:t>(buzzer, LOW);  </a:t>
            </a:r>
          </a:p>
          <a:p>
            <a:r>
              <a:rPr lang="en-IN" b="1" dirty="0" err="1"/>
              <a:t>Serial.begin</a:t>
            </a:r>
            <a:r>
              <a:rPr lang="en-IN" b="1" dirty="0"/>
              <a:t>(115200);  if(!</a:t>
            </a:r>
            <a:r>
              <a:rPr lang="en-IN" b="1" dirty="0" err="1"/>
              <a:t>display.begin</a:t>
            </a:r>
            <a:r>
              <a:rPr lang="en-IN" b="1" dirty="0"/>
              <a:t>(SSD1306_SWITCHCAPVCC, 0x3C)) { for(;;); } </a:t>
            </a:r>
          </a:p>
          <a:p>
            <a:r>
              <a:rPr lang="en-IN" b="1" dirty="0"/>
              <a:t> </a:t>
            </a:r>
            <a:r>
              <a:rPr lang="en-IN" b="1" dirty="0" err="1"/>
              <a:t>display.clearDisplay</a:t>
            </a:r>
            <a:r>
              <a:rPr lang="en-IN" b="1" dirty="0"/>
              <a:t>(); </a:t>
            </a:r>
            <a:r>
              <a:rPr lang="en-IN" b="1" dirty="0" err="1"/>
              <a:t>display.display</a:t>
            </a:r>
            <a:r>
              <a:rPr lang="en-IN" b="1" dirty="0"/>
              <a:t>();}</a:t>
            </a:r>
          </a:p>
          <a:p>
            <a:endParaRPr lang="en-IN" b="1" dirty="0"/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loop() — runs repeatedly</a:t>
            </a:r>
          </a:p>
          <a:p>
            <a:r>
              <a:rPr lang="en-US" b="1" dirty="0"/>
              <a:t>void loop() {  </a:t>
            </a:r>
          </a:p>
          <a:p>
            <a:r>
              <a:rPr lang="en-US" b="1" dirty="0"/>
              <a:t>long duration = </a:t>
            </a:r>
            <a:r>
              <a:rPr lang="en-US" b="1" dirty="0" err="1"/>
              <a:t>readUS</a:t>
            </a:r>
            <a:r>
              <a:rPr lang="en-US" b="1" dirty="0"/>
              <a:t>();   </a:t>
            </a:r>
          </a:p>
          <a:p>
            <a:r>
              <a:rPr lang="en-US" b="1" dirty="0"/>
              <a:t>float </a:t>
            </a:r>
            <a:r>
              <a:rPr lang="en-US" b="1" dirty="0" err="1"/>
              <a:t>distance_cm</a:t>
            </a:r>
            <a:r>
              <a:rPr lang="en-US" b="1" dirty="0"/>
              <a:t> = (duration * SPEED_OF_SOUND) / 2.0; // round trip</a:t>
            </a:r>
          </a:p>
          <a:p>
            <a:r>
              <a:rPr lang="en-US" b="1" dirty="0"/>
              <a:t>bool alert = (</a:t>
            </a:r>
            <a:r>
              <a:rPr lang="en-US" b="1" dirty="0" err="1"/>
              <a:t>distance_cm</a:t>
            </a:r>
            <a:r>
              <a:rPr lang="en-US" b="1" dirty="0"/>
              <a:t> &gt; 0 &amp;&amp; </a:t>
            </a:r>
            <a:r>
              <a:rPr lang="en-US" b="1" dirty="0" err="1"/>
              <a:t>distance_cm</a:t>
            </a:r>
            <a:r>
              <a:rPr lang="en-US" b="1" dirty="0"/>
              <a:t> &lt; THRESHOLD_CM);</a:t>
            </a:r>
          </a:p>
        </p:txBody>
      </p:sp>
    </p:spTree>
    <p:extLst>
      <p:ext uri="{BB962C8B-B14F-4D97-AF65-F5344CB8AC3E}">
        <p14:creationId xmlns:p14="http://schemas.microsoft.com/office/powerpoint/2010/main" val="3317790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01D8-B4CF-FD70-6733-DDF24D7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9807-59CB-A20B-39D2-E2F42148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1: </a:t>
            </a:r>
            <a:r>
              <a:rPr lang="en-US" sz="2800" dirty="0"/>
              <a:t>ESP8266: distance with buzzer + display on OLED (HC-SR04)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E568-F783-C474-678D-57C0A6C80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Buzzer control</a:t>
            </a:r>
          </a:p>
          <a:p>
            <a:pPr marL="0" indent="0">
              <a:buNone/>
            </a:pPr>
            <a:r>
              <a:rPr lang="en-US" b="1" dirty="0" err="1"/>
              <a:t>digitalWrite</a:t>
            </a:r>
            <a:r>
              <a:rPr lang="en-US" b="1" dirty="0"/>
              <a:t>(buzzer, alert ? HIGH : LOW); //</a:t>
            </a:r>
            <a:r>
              <a:rPr lang="en-US" dirty="0"/>
              <a:t>Turn the active buzzer ON for an alert; otherwise keep it OFF.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IN" dirty="0"/>
              <a:t>OLED UI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err="1"/>
              <a:t>display.clearDisplay</a:t>
            </a:r>
            <a:r>
              <a:rPr lang="en-US" b="1" dirty="0"/>
              <a:t>();  </a:t>
            </a:r>
          </a:p>
          <a:p>
            <a:pPr marL="0" indent="0">
              <a:buNone/>
            </a:pPr>
            <a:r>
              <a:rPr lang="en-US" b="1" dirty="0" err="1"/>
              <a:t>display.setTextSize</a:t>
            </a:r>
            <a:r>
              <a:rPr lang="en-US" b="1" dirty="0"/>
              <a:t>(2); </a:t>
            </a:r>
            <a:r>
              <a:rPr lang="en-US" b="1" dirty="0" err="1"/>
              <a:t>display.setTextColor</a:t>
            </a:r>
            <a:r>
              <a:rPr lang="en-US" b="1" dirty="0"/>
              <a:t>(SSD1306_WHITE);  </a:t>
            </a:r>
          </a:p>
          <a:p>
            <a:pPr marL="0" indent="0">
              <a:buNone/>
            </a:pPr>
            <a:r>
              <a:rPr lang="en-US" b="1" dirty="0" err="1"/>
              <a:t>display.setCursor</a:t>
            </a:r>
            <a:r>
              <a:rPr lang="en-US" b="1" dirty="0"/>
              <a:t>(0, 0); </a:t>
            </a:r>
            <a:r>
              <a:rPr lang="en-US" b="1" dirty="0" err="1"/>
              <a:t>display.print</a:t>
            </a:r>
            <a:r>
              <a:rPr lang="en-US" b="1" dirty="0"/>
              <a:t>("</a:t>
            </a:r>
            <a:r>
              <a:rPr lang="en-US" b="1" dirty="0" err="1"/>
              <a:t>Dist</a:t>
            </a:r>
            <a:r>
              <a:rPr lang="en-US" b="1" dirty="0"/>
              <a:t>:");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err="1"/>
              <a:t>display.setCursor</a:t>
            </a:r>
            <a:r>
              <a:rPr lang="en-US" b="1" dirty="0"/>
              <a:t>(0, 28);  </a:t>
            </a:r>
          </a:p>
          <a:p>
            <a:pPr marL="0" indent="0">
              <a:buNone/>
            </a:pPr>
            <a:r>
              <a:rPr lang="en-US" b="1" dirty="0"/>
              <a:t>if (duration == 0) </a:t>
            </a:r>
            <a:r>
              <a:rPr lang="en-US" b="1" dirty="0" err="1"/>
              <a:t>display.print</a:t>
            </a:r>
            <a:r>
              <a:rPr lang="en-US" b="1" dirty="0"/>
              <a:t>("No echo");  </a:t>
            </a:r>
          </a:p>
          <a:p>
            <a:pPr marL="0" indent="0">
              <a:buNone/>
            </a:pPr>
            <a:r>
              <a:rPr lang="en-US" b="1" dirty="0"/>
              <a:t>else { </a:t>
            </a:r>
            <a:r>
              <a:rPr lang="en-US" b="1" dirty="0" err="1"/>
              <a:t>display.print</a:t>
            </a:r>
            <a:r>
              <a:rPr lang="en-US" b="1" dirty="0"/>
              <a:t>(</a:t>
            </a:r>
            <a:r>
              <a:rPr lang="en-US" b="1" dirty="0" err="1"/>
              <a:t>distance_cm</a:t>
            </a:r>
            <a:r>
              <a:rPr lang="en-US" b="1" dirty="0"/>
              <a:t>, 1); </a:t>
            </a:r>
            <a:r>
              <a:rPr lang="en-US" b="1" dirty="0" err="1"/>
              <a:t>display.print</a:t>
            </a:r>
            <a:r>
              <a:rPr lang="en-US" b="1" dirty="0"/>
              <a:t>(" cm"); }</a:t>
            </a:r>
          </a:p>
        </p:txBody>
      </p:sp>
    </p:spTree>
    <p:extLst>
      <p:ext uri="{BB962C8B-B14F-4D97-AF65-F5344CB8AC3E}">
        <p14:creationId xmlns:p14="http://schemas.microsoft.com/office/powerpoint/2010/main" val="694269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BAAB5-5AE8-2704-5E4C-CEB652969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44B3-B9C2-0193-64EE-6C11BB3B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1: </a:t>
            </a:r>
            <a:r>
              <a:rPr lang="en-US" sz="2800" dirty="0"/>
              <a:t>ESP8266: distance with buzzer + display on OLED (HC-SR04)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C6CA-72E3-4C1F-4A98-9E8ADCFD5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err="1"/>
              <a:t>display.setCursor</a:t>
            </a:r>
            <a:r>
              <a:rPr lang="en-US" b="1" dirty="0"/>
              <a:t>(0, 52);  </a:t>
            </a:r>
          </a:p>
          <a:p>
            <a:pPr marL="0" indent="0">
              <a:buNone/>
            </a:pPr>
            <a:r>
              <a:rPr lang="en-US" b="1" dirty="0"/>
              <a:t>if (alert) </a:t>
            </a:r>
            <a:r>
              <a:rPr lang="en-US" b="1" dirty="0" err="1"/>
              <a:t>display.print</a:t>
            </a:r>
            <a:r>
              <a:rPr lang="en-US" b="1" dirty="0"/>
              <a:t>("ALERT!");  </a:t>
            </a:r>
          </a:p>
          <a:p>
            <a:pPr marL="0" indent="0">
              <a:buNone/>
            </a:pPr>
            <a:r>
              <a:rPr lang="en-US" b="1" dirty="0" err="1"/>
              <a:t>display.display</a:t>
            </a:r>
            <a:r>
              <a:rPr lang="en-US" b="1" dirty="0"/>
              <a:t>();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IN" dirty="0"/>
              <a:t>Serial debug + pacing</a:t>
            </a:r>
          </a:p>
          <a:p>
            <a:pPr marL="0" indent="0">
              <a:buNone/>
            </a:pPr>
            <a:r>
              <a:rPr lang="pt-BR" b="1" dirty="0"/>
              <a:t> Serial.printf("Distance: %.1f cm\n", distance_cm);  </a:t>
            </a:r>
          </a:p>
          <a:p>
            <a:pPr marL="0" indent="0">
              <a:buNone/>
            </a:pPr>
            <a:r>
              <a:rPr lang="pt-BR" b="1" dirty="0"/>
              <a:t>delay(200);}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772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FB026-0748-91C1-6037-0E654F0B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D93-5CA0-A208-4D57-3C9796852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2:</a:t>
            </a:r>
            <a:r>
              <a:rPr lang="en-US" sz="2800" dirty="0"/>
              <a:t> ESP8266: temperature &amp; humidity (DHT) to LCD/LED)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F40B4-2420-A449-B822-C2C867E2B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en-US" b="1" dirty="0"/>
              <a:t>#include &lt;</a:t>
            </a:r>
            <a:r>
              <a:rPr lang="en-US" b="1" dirty="0" err="1"/>
              <a:t>Arduino.h</a:t>
            </a:r>
            <a:r>
              <a:rPr lang="en-US" b="1" dirty="0"/>
              <a:t>&gt;</a:t>
            </a:r>
          </a:p>
          <a:p>
            <a:r>
              <a:rPr lang="en-US" b="1" dirty="0"/>
              <a:t>#include &lt;</a:t>
            </a:r>
            <a:r>
              <a:rPr lang="en-US" b="1" dirty="0" err="1"/>
              <a:t>Wire.h</a:t>
            </a:r>
            <a:r>
              <a:rPr lang="en-US" b="1" dirty="0"/>
              <a:t>&gt;</a:t>
            </a:r>
          </a:p>
          <a:p>
            <a:r>
              <a:rPr lang="en-US" b="1" dirty="0"/>
              <a:t>#include &lt;</a:t>
            </a:r>
            <a:r>
              <a:rPr lang="en-US" b="1" dirty="0" err="1"/>
              <a:t>Adafruit_GFX.h</a:t>
            </a:r>
            <a:r>
              <a:rPr lang="en-US" b="1" dirty="0"/>
              <a:t>&gt;</a:t>
            </a:r>
          </a:p>
          <a:p>
            <a:r>
              <a:rPr lang="en-US" b="1" dirty="0"/>
              <a:t>#include &lt;Adafruit_SSD1306.h&gt;</a:t>
            </a:r>
          </a:p>
          <a:p>
            <a:r>
              <a:rPr lang="en-US" b="1" dirty="0"/>
              <a:t>#include &lt;</a:t>
            </a:r>
            <a:r>
              <a:rPr lang="en-US" b="1" dirty="0" err="1"/>
              <a:t>DHT.h</a:t>
            </a:r>
            <a:r>
              <a:rPr lang="en-US" b="1" dirty="0"/>
              <a:t>&gt;</a:t>
            </a:r>
          </a:p>
          <a:p>
            <a:endParaRPr lang="en-US" b="1" dirty="0"/>
          </a:p>
          <a:p>
            <a:r>
              <a:rPr lang="en-US" b="1" dirty="0"/>
              <a:t>// ---------- DHT setup ----------</a:t>
            </a:r>
          </a:p>
          <a:p>
            <a:r>
              <a:rPr lang="en-US" b="1" dirty="0"/>
              <a:t>#define DHTPIN 4              // GPIO pin connected to DHT</a:t>
            </a:r>
          </a:p>
          <a:p>
            <a:r>
              <a:rPr lang="en-US" b="1" dirty="0"/>
              <a:t>#define DHTTYPE DHT11         // Change to DHT22 or DHT21 if you use those</a:t>
            </a:r>
          </a:p>
          <a:p>
            <a:r>
              <a:rPr lang="en-US" b="1" dirty="0"/>
              <a:t>DHT </a:t>
            </a:r>
            <a:r>
              <a:rPr lang="en-US" b="1" dirty="0" err="1"/>
              <a:t>dht</a:t>
            </a:r>
            <a:r>
              <a:rPr lang="en-US" b="1" dirty="0"/>
              <a:t>(DHTPIN, DHTTYPE);</a:t>
            </a:r>
          </a:p>
        </p:txBody>
      </p:sp>
    </p:spTree>
    <p:extLst>
      <p:ext uri="{BB962C8B-B14F-4D97-AF65-F5344CB8AC3E}">
        <p14:creationId xmlns:p14="http://schemas.microsoft.com/office/powerpoint/2010/main" val="277355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01D2D-35ED-AA51-E630-CDF4720C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FA785-5F6A-3031-95B8-BFA62E620B82}"/>
              </a:ext>
            </a:extLst>
          </p:cNvPr>
          <p:cNvSpPr txBox="1"/>
          <p:nvPr/>
        </p:nvSpPr>
        <p:spPr>
          <a:xfrm>
            <a:off x="480060" y="688178"/>
            <a:ext cx="11167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Cyber-Physical Systems (CPS) are integrations of computation, networking, and physical processes</a:t>
            </a:r>
            <a:endParaRPr lang="en-IN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76AC2B-F2ED-BAA3-2215-95F3AF6C2D81}"/>
              </a:ext>
            </a:extLst>
          </p:cNvPr>
          <p:cNvGrpSpPr/>
          <p:nvPr/>
        </p:nvGrpSpPr>
        <p:grpSpPr>
          <a:xfrm>
            <a:off x="1759819" y="1553465"/>
            <a:ext cx="8626642" cy="4892684"/>
            <a:chOff x="1847349" y="1717005"/>
            <a:chExt cx="8626642" cy="47198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E80ABA-6C80-717B-AF10-DE57AE03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349" y="1717005"/>
              <a:ext cx="8626642" cy="471989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0691B8-3BCF-239C-C788-EB4B46255B31}"/>
                </a:ext>
              </a:extLst>
            </p:cNvPr>
            <p:cNvSpPr/>
            <p:nvPr/>
          </p:nvSpPr>
          <p:spPr>
            <a:xfrm>
              <a:off x="4632158" y="3549316"/>
              <a:ext cx="3080083" cy="1118937"/>
            </a:xfrm>
            <a:prstGeom prst="ellipse">
              <a:avLst/>
            </a:prstGeom>
            <a:solidFill>
              <a:srgbClr val="99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/>
                <a:t>CPS 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648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6888E-DCC6-2DB1-9505-E8673D783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EEC30-6F53-2D6E-1C02-552A3574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2:</a:t>
            </a:r>
            <a:r>
              <a:rPr lang="en-US" sz="2800" dirty="0"/>
              <a:t> ESP8266: temperature &amp; humidity (DHT) to LCD/LED)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90AC-F264-1062-21CB-6183AE397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// ---------- OLED setup ----------</a:t>
            </a:r>
          </a:p>
          <a:p>
            <a:r>
              <a:rPr lang="en-US" b="1" dirty="0"/>
              <a:t>#define SCREEN_WIDTH 128</a:t>
            </a:r>
          </a:p>
          <a:p>
            <a:r>
              <a:rPr lang="en-US" b="1" dirty="0"/>
              <a:t>#define SCREEN_HEIGHT 64</a:t>
            </a:r>
          </a:p>
          <a:p>
            <a:r>
              <a:rPr lang="en-US" b="1" dirty="0"/>
              <a:t>#define OLED_RESET   -1       // Reset pin (or -1 if sharing Arduino reset)</a:t>
            </a:r>
          </a:p>
          <a:p>
            <a:r>
              <a:rPr lang="en-US" b="1" dirty="0"/>
              <a:t>#define OLED_ADDR    0x3C     // Most 128x64 modules use 0x3C</a:t>
            </a:r>
          </a:p>
          <a:p>
            <a:r>
              <a:rPr lang="en-US" b="1" dirty="0"/>
              <a:t>Adafruit_SSD1306 display(SCREEN_WIDTH, SCREEN_HEIGHT, &amp;Wire, OLED_RESET);</a:t>
            </a:r>
          </a:p>
          <a:p>
            <a:endParaRPr lang="en-US" b="1" dirty="0"/>
          </a:p>
          <a:p>
            <a:r>
              <a:rPr lang="en-US" b="1" dirty="0"/>
              <a:t>// ---------- LED (optional) ----------</a:t>
            </a:r>
          </a:p>
          <a:p>
            <a:r>
              <a:rPr lang="en-US" b="1" dirty="0"/>
              <a:t>const int </a:t>
            </a:r>
            <a:r>
              <a:rPr lang="en-US" b="1" dirty="0" err="1"/>
              <a:t>ledPin</a:t>
            </a:r>
            <a:r>
              <a:rPr lang="en-US" b="1" dirty="0"/>
              <a:t> = LED_BUILTIN;  // On some boards (e.g., ESP8266), LED is active LOW</a:t>
            </a:r>
          </a:p>
          <a:p>
            <a:endParaRPr lang="en-US" b="1" dirty="0"/>
          </a:p>
          <a:p>
            <a:r>
              <a:rPr lang="en-US" b="1" dirty="0"/>
              <a:t>void setup() {</a:t>
            </a:r>
          </a:p>
          <a:p>
            <a:r>
              <a:rPr lang="en-US" b="1" dirty="0"/>
              <a:t>  </a:t>
            </a:r>
            <a:r>
              <a:rPr lang="en-US" b="1" dirty="0" err="1"/>
              <a:t>pinMode</a:t>
            </a:r>
            <a:r>
              <a:rPr lang="en-US" b="1" dirty="0"/>
              <a:t>(</a:t>
            </a:r>
            <a:r>
              <a:rPr lang="en-US" b="1" dirty="0" err="1"/>
              <a:t>ledPin</a:t>
            </a:r>
            <a:r>
              <a:rPr lang="en-US" b="1" dirty="0"/>
              <a:t>, OUTPUT);</a:t>
            </a:r>
          </a:p>
          <a:p>
            <a:r>
              <a:rPr lang="en-US" b="1" dirty="0"/>
              <a:t>  </a:t>
            </a:r>
            <a:r>
              <a:rPr lang="en-US" b="1" dirty="0" err="1"/>
              <a:t>digitalWrite</a:t>
            </a:r>
            <a:r>
              <a:rPr lang="en-US" b="1" dirty="0"/>
              <a:t>(</a:t>
            </a:r>
            <a:r>
              <a:rPr lang="en-US" b="1" dirty="0" err="1"/>
              <a:t>ledPin</a:t>
            </a:r>
            <a:r>
              <a:rPr lang="en-US" b="1" dirty="0"/>
              <a:t>, HIGH);    // Keep LED off initially (ESP8266 is active LOW)</a:t>
            </a:r>
          </a:p>
          <a:p>
            <a:endParaRPr lang="en-US" b="1" dirty="0"/>
          </a:p>
          <a:p>
            <a:r>
              <a:rPr lang="en-US" b="1" dirty="0"/>
              <a:t>  </a:t>
            </a:r>
            <a:r>
              <a:rPr lang="en-US" b="1" dirty="0" err="1"/>
              <a:t>Wire.begin</a:t>
            </a:r>
            <a:r>
              <a:rPr lang="en-US" b="1" dirty="0"/>
              <a:t>();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6796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DD555-1C82-EBF6-0EC2-8EBB9B2C3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D56C-6FCA-C2FE-0A9F-54D041319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2:</a:t>
            </a:r>
            <a:r>
              <a:rPr lang="en-US" sz="2800" dirty="0"/>
              <a:t> ESP8266: temperature &amp; humidity (DHT) to LCD/LED)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456A-59C6-DCED-A4C0-D6EEEDB5F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en-US" b="1" dirty="0"/>
              <a:t> // Initialize OLED</a:t>
            </a:r>
          </a:p>
          <a:p>
            <a:r>
              <a:rPr lang="en-US" b="1" dirty="0"/>
              <a:t>  if (!</a:t>
            </a:r>
            <a:r>
              <a:rPr lang="en-US" b="1" dirty="0" err="1"/>
              <a:t>display.begin</a:t>
            </a:r>
            <a:r>
              <a:rPr lang="en-US" b="1" dirty="0"/>
              <a:t>(SSD1306_SWITCHCAPVCC, OLED_ADDR)) {</a:t>
            </a:r>
          </a:p>
          <a:p>
            <a:r>
              <a:rPr lang="en-US" b="1" dirty="0"/>
              <a:t>    // If display </a:t>
            </a:r>
            <a:r>
              <a:rPr lang="en-US" b="1" dirty="0" err="1"/>
              <a:t>init</a:t>
            </a:r>
            <a:r>
              <a:rPr lang="en-US" b="1" dirty="0"/>
              <a:t> fails, blink LED rapidly</a:t>
            </a:r>
          </a:p>
          <a:p>
            <a:r>
              <a:rPr lang="en-US" b="1" dirty="0"/>
              <a:t>    while (true) {</a:t>
            </a:r>
          </a:p>
          <a:p>
            <a:r>
              <a:rPr lang="en-US" b="1" dirty="0"/>
              <a:t>      </a:t>
            </a:r>
            <a:r>
              <a:rPr lang="en-US" b="1" dirty="0" err="1"/>
              <a:t>digitalWrite</a:t>
            </a:r>
            <a:r>
              <a:rPr lang="en-US" b="1" dirty="0"/>
              <a:t>(</a:t>
            </a:r>
            <a:r>
              <a:rPr lang="en-US" b="1" dirty="0" err="1"/>
              <a:t>ledPin</a:t>
            </a:r>
            <a:r>
              <a:rPr lang="en-US" b="1" dirty="0"/>
              <a:t>, LOW);  delay(100);</a:t>
            </a:r>
          </a:p>
          <a:p>
            <a:r>
              <a:rPr lang="en-US" b="1" dirty="0"/>
              <a:t>      </a:t>
            </a:r>
            <a:r>
              <a:rPr lang="en-US" b="1" dirty="0" err="1"/>
              <a:t>digitalWrite</a:t>
            </a:r>
            <a:r>
              <a:rPr lang="en-US" b="1" dirty="0"/>
              <a:t>(</a:t>
            </a:r>
            <a:r>
              <a:rPr lang="en-US" b="1" dirty="0" err="1"/>
              <a:t>ledPin</a:t>
            </a:r>
            <a:r>
              <a:rPr lang="en-US" b="1" dirty="0"/>
              <a:t>, HIGH); delay(100);</a:t>
            </a:r>
          </a:p>
          <a:p>
            <a:r>
              <a:rPr lang="en-US" b="1" dirty="0"/>
              <a:t>    }</a:t>
            </a:r>
          </a:p>
          <a:p>
            <a:r>
              <a:rPr lang="en-US" b="1" dirty="0"/>
              <a:t>  }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display.clearDisplay</a:t>
            </a:r>
            <a:r>
              <a:rPr lang="en-US" b="1" dirty="0"/>
              <a:t>();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display.setTextColor</a:t>
            </a:r>
            <a:r>
              <a:rPr lang="en-US" b="1" dirty="0"/>
              <a:t>(SSD1306_WHITE);</a:t>
            </a:r>
          </a:p>
          <a:p>
            <a:r>
              <a:rPr lang="en-US" b="1" dirty="0"/>
              <a:t>  display.cp437(true);           // Enable extended ASCII (for degree symbol)</a:t>
            </a:r>
          </a:p>
        </p:txBody>
      </p:sp>
    </p:spTree>
    <p:extLst>
      <p:ext uri="{BB962C8B-B14F-4D97-AF65-F5344CB8AC3E}">
        <p14:creationId xmlns:p14="http://schemas.microsoft.com/office/powerpoint/2010/main" val="784643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30FDB-3560-6E13-0AD4-127908B64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F9F3-ADC9-CBC6-6AC5-022B11DD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2:</a:t>
            </a:r>
            <a:r>
              <a:rPr lang="en-US" sz="2800" dirty="0"/>
              <a:t> ESP8266: temperature &amp; humidity (DHT) to LCD/LED)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DA90-43C1-618D-EE86-89227DABF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en-US" b="1" dirty="0"/>
              <a:t> // Splash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display.setTextSize</a:t>
            </a:r>
            <a:r>
              <a:rPr lang="en-US" b="1" dirty="0"/>
              <a:t>(1);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display.setCursor</a:t>
            </a:r>
            <a:r>
              <a:rPr lang="en-US" b="1" dirty="0"/>
              <a:t>(0, 0);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display.println</a:t>
            </a:r>
            <a:r>
              <a:rPr lang="en-US" b="1" dirty="0"/>
              <a:t>("Env Monitor");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display.println</a:t>
            </a:r>
            <a:r>
              <a:rPr lang="en-US" b="1" dirty="0"/>
              <a:t>("Initializing...");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display.display</a:t>
            </a:r>
            <a:r>
              <a:rPr lang="en-US" b="1" dirty="0"/>
              <a:t>();</a:t>
            </a:r>
          </a:p>
          <a:p>
            <a:endParaRPr lang="en-US" b="1" dirty="0"/>
          </a:p>
          <a:p>
            <a:r>
              <a:rPr lang="en-US" b="1" dirty="0"/>
              <a:t>  // Initialize DHT</a:t>
            </a:r>
          </a:p>
          <a:p>
            <a:r>
              <a:rPr lang="en-US" b="1" dirty="0"/>
              <a:t>  </a:t>
            </a:r>
            <a:r>
              <a:rPr lang="en-US" b="1" dirty="0" err="1"/>
              <a:t>dht.begin</a:t>
            </a:r>
            <a:r>
              <a:rPr lang="en-US" b="1" dirty="0"/>
              <a:t>();</a:t>
            </a:r>
          </a:p>
          <a:p>
            <a:r>
              <a:rPr lang="en-US" b="1" dirty="0"/>
              <a:t>  delay(1000);</a:t>
            </a:r>
          </a:p>
          <a:p>
            <a:r>
              <a:rPr lang="en-US" b="1" dirty="0"/>
              <a:t>}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7279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4789-2203-92BC-AE41-22A84D9DD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4C59-2B10-C25B-6B09-9E4236A4D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2:</a:t>
            </a:r>
            <a:r>
              <a:rPr lang="en-US" sz="2800" dirty="0"/>
              <a:t> ESP8266: temperature &amp; humidity (DHT) to LCD/LED)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43C-8B5E-56E6-E14B-291D94311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void loop() {</a:t>
            </a:r>
          </a:p>
          <a:p>
            <a:r>
              <a:rPr lang="en-US" b="1" dirty="0"/>
              <a:t>  // Read sensor (DHT11 prefers ~1–2s between reads)</a:t>
            </a:r>
          </a:p>
          <a:p>
            <a:r>
              <a:rPr lang="en-US" b="1" dirty="0"/>
              <a:t>  float h = </a:t>
            </a:r>
            <a:r>
              <a:rPr lang="en-US" b="1" dirty="0" err="1"/>
              <a:t>dht.readHumidity</a:t>
            </a:r>
            <a:r>
              <a:rPr lang="en-US" b="1" dirty="0"/>
              <a:t>();</a:t>
            </a:r>
          </a:p>
          <a:p>
            <a:r>
              <a:rPr lang="en-US" b="1" dirty="0"/>
              <a:t>  float t = </a:t>
            </a:r>
            <a:r>
              <a:rPr lang="en-US" b="1" dirty="0" err="1"/>
              <a:t>dht.readTemperature</a:t>
            </a:r>
            <a:r>
              <a:rPr lang="en-US" b="1" dirty="0"/>
              <a:t>(); // Celsius</a:t>
            </a:r>
          </a:p>
          <a:p>
            <a:endParaRPr lang="en-US" b="1" dirty="0"/>
          </a:p>
          <a:p>
            <a:r>
              <a:rPr lang="en-US" b="1" dirty="0"/>
              <a:t>  if (</a:t>
            </a:r>
            <a:r>
              <a:rPr lang="en-US" b="1" dirty="0" err="1"/>
              <a:t>isnan</a:t>
            </a:r>
            <a:r>
              <a:rPr lang="en-US" b="1" dirty="0"/>
              <a:t>(h) || </a:t>
            </a:r>
            <a:r>
              <a:rPr lang="en-US" b="1" dirty="0" err="1"/>
              <a:t>isnan</a:t>
            </a:r>
            <a:r>
              <a:rPr lang="en-US" b="1" dirty="0"/>
              <a:t>(t)) {</a:t>
            </a:r>
          </a:p>
          <a:p>
            <a:r>
              <a:rPr lang="en-US" b="1" dirty="0"/>
              <a:t>    // Sensor read failed</a:t>
            </a:r>
          </a:p>
          <a:p>
            <a:r>
              <a:rPr lang="en-US" b="1" dirty="0"/>
              <a:t>    </a:t>
            </a:r>
            <a:r>
              <a:rPr lang="en-US" b="1" dirty="0" err="1"/>
              <a:t>display.clearDisplay</a:t>
            </a:r>
            <a:r>
              <a:rPr lang="en-US" b="1" dirty="0"/>
              <a:t>();</a:t>
            </a:r>
          </a:p>
          <a:p>
            <a:r>
              <a:rPr lang="en-US" b="1" dirty="0"/>
              <a:t>    </a:t>
            </a:r>
            <a:r>
              <a:rPr lang="en-US" b="1" dirty="0" err="1"/>
              <a:t>display.setTextSize</a:t>
            </a:r>
            <a:r>
              <a:rPr lang="en-US" b="1" dirty="0"/>
              <a:t>(1);</a:t>
            </a:r>
          </a:p>
          <a:p>
            <a:r>
              <a:rPr lang="en-US" b="1" dirty="0"/>
              <a:t>    </a:t>
            </a:r>
            <a:r>
              <a:rPr lang="en-US" b="1" dirty="0" err="1"/>
              <a:t>display.setCursor</a:t>
            </a:r>
            <a:r>
              <a:rPr lang="en-US" b="1" dirty="0"/>
              <a:t>(0, 0);</a:t>
            </a:r>
          </a:p>
          <a:p>
            <a:r>
              <a:rPr lang="en-US" b="1" dirty="0"/>
              <a:t>    </a:t>
            </a:r>
            <a:r>
              <a:rPr lang="en-US" b="1" dirty="0" err="1"/>
              <a:t>display.println</a:t>
            </a:r>
            <a:r>
              <a:rPr lang="en-US" b="1" dirty="0"/>
              <a:t>("DHT read failed");</a:t>
            </a:r>
          </a:p>
          <a:p>
            <a:r>
              <a:rPr lang="en-US" b="1" dirty="0"/>
              <a:t>    </a:t>
            </a:r>
            <a:r>
              <a:rPr lang="en-US" b="1" dirty="0" err="1"/>
              <a:t>display.println</a:t>
            </a:r>
            <a:r>
              <a:rPr lang="en-US" b="1" dirty="0"/>
              <a:t>("Check wiring/sensor");</a:t>
            </a:r>
          </a:p>
          <a:p>
            <a:r>
              <a:rPr lang="en-US" b="1" dirty="0"/>
              <a:t>    </a:t>
            </a:r>
            <a:r>
              <a:rPr lang="en-US" b="1" dirty="0" err="1"/>
              <a:t>display.display</a:t>
            </a:r>
            <a:r>
              <a:rPr lang="en-US" b="1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376481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95871-178C-A1B5-E58F-7BA589E31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5ED50-04A9-16AC-6C40-DAA28C71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2:</a:t>
            </a:r>
            <a:r>
              <a:rPr lang="en-US" sz="2800" dirty="0"/>
              <a:t> ESP8266: temperature &amp; humidity (DHT) to LCD/LED)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58912-1C89-F1A1-0441-87915204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 // Blink LED to signal error</a:t>
            </a:r>
          </a:p>
          <a:p>
            <a:r>
              <a:rPr lang="en-US" b="1" dirty="0"/>
              <a:t>    </a:t>
            </a:r>
            <a:r>
              <a:rPr lang="en-US" b="1" dirty="0" err="1"/>
              <a:t>digitalWrite</a:t>
            </a:r>
            <a:r>
              <a:rPr lang="en-US" b="1" dirty="0"/>
              <a:t>(</a:t>
            </a:r>
            <a:r>
              <a:rPr lang="en-US" b="1" dirty="0" err="1"/>
              <a:t>ledPin</a:t>
            </a:r>
            <a:r>
              <a:rPr lang="en-US" b="1" dirty="0"/>
              <a:t>, LOW);  delay(250);</a:t>
            </a:r>
          </a:p>
          <a:p>
            <a:r>
              <a:rPr lang="en-US" b="1" dirty="0"/>
              <a:t>    </a:t>
            </a:r>
            <a:r>
              <a:rPr lang="en-US" b="1" dirty="0" err="1"/>
              <a:t>digitalWrite</a:t>
            </a:r>
            <a:r>
              <a:rPr lang="en-US" b="1" dirty="0"/>
              <a:t>(</a:t>
            </a:r>
            <a:r>
              <a:rPr lang="en-US" b="1" dirty="0" err="1"/>
              <a:t>ledPin</a:t>
            </a:r>
            <a:r>
              <a:rPr lang="en-US" b="1" dirty="0"/>
              <a:t>, HIGH); delay(250);</a:t>
            </a:r>
          </a:p>
          <a:p>
            <a:r>
              <a:rPr lang="en-US" b="1" dirty="0"/>
              <a:t>    return;                     // Try again on next loop</a:t>
            </a:r>
          </a:p>
          <a:p>
            <a:r>
              <a:rPr lang="en-US" b="1" dirty="0"/>
              <a:t>  }</a:t>
            </a:r>
          </a:p>
          <a:p>
            <a:endParaRPr lang="en-US" b="1" dirty="0"/>
          </a:p>
          <a:p>
            <a:r>
              <a:rPr lang="en-US" b="1" dirty="0"/>
              <a:t>  // Display readings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display.clearDisplay</a:t>
            </a:r>
            <a:r>
              <a:rPr lang="en-US" b="1" dirty="0"/>
              <a:t>();</a:t>
            </a:r>
          </a:p>
          <a:p>
            <a:endParaRPr lang="en-US" b="1" dirty="0"/>
          </a:p>
          <a:p>
            <a:r>
              <a:rPr lang="en-US" b="1" dirty="0"/>
              <a:t>  </a:t>
            </a:r>
            <a:r>
              <a:rPr lang="en-US" b="1" dirty="0" err="1"/>
              <a:t>display.setTextSize</a:t>
            </a:r>
            <a:r>
              <a:rPr lang="en-US" b="1" dirty="0"/>
              <a:t>(2);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display.setCursor</a:t>
            </a:r>
            <a:r>
              <a:rPr lang="en-US" b="1" dirty="0"/>
              <a:t>(0, 0);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display.print</a:t>
            </a:r>
            <a:r>
              <a:rPr lang="en-US" b="1" dirty="0"/>
              <a:t>("T: ");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display.print</a:t>
            </a:r>
            <a:r>
              <a:rPr lang="en-US" b="1" dirty="0"/>
              <a:t>(t, 1);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display.write</a:t>
            </a:r>
            <a:r>
              <a:rPr lang="en-US" b="1" dirty="0"/>
              <a:t>((uint8_t)248);  // Degree symbol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display.print</a:t>
            </a:r>
            <a:r>
              <a:rPr lang="en-US" b="1" dirty="0"/>
              <a:t>("C");</a:t>
            </a:r>
          </a:p>
        </p:txBody>
      </p:sp>
    </p:spTree>
    <p:extLst>
      <p:ext uri="{BB962C8B-B14F-4D97-AF65-F5344CB8AC3E}">
        <p14:creationId xmlns:p14="http://schemas.microsoft.com/office/powerpoint/2010/main" val="2947429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BAF2A-D92C-6E76-7606-58A2029B8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1C67-F62E-E4F4-CE37-6A8D01B8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2:</a:t>
            </a:r>
            <a:r>
              <a:rPr lang="en-US" sz="2800" dirty="0"/>
              <a:t> ESP8266: temperature &amp; humidity (DHT) to LCD/LED)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5AC2-E0A5-B93E-1875-8E9E30189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display.setCursor</a:t>
            </a:r>
            <a:r>
              <a:rPr lang="en-US" b="1" dirty="0"/>
              <a:t>(0, 32);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display.print</a:t>
            </a:r>
            <a:r>
              <a:rPr lang="en-US" b="1" dirty="0"/>
              <a:t>("H: ");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display.print</a:t>
            </a:r>
            <a:r>
              <a:rPr lang="en-US" b="1" dirty="0"/>
              <a:t>(h, 1);</a:t>
            </a:r>
          </a:p>
          <a:p>
            <a:r>
              <a:rPr lang="en-US" b="1" dirty="0"/>
              <a:t>  </a:t>
            </a:r>
            <a:r>
              <a:rPr lang="en-US" b="1" dirty="0" err="1"/>
              <a:t>display.print</a:t>
            </a:r>
            <a:r>
              <a:rPr lang="en-US" b="1" dirty="0"/>
              <a:t>("%");</a:t>
            </a:r>
          </a:p>
          <a:p>
            <a:endParaRPr lang="en-US" b="1" dirty="0"/>
          </a:p>
          <a:p>
            <a:r>
              <a:rPr lang="en-US" b="1" dirty="0"/>
              <a:t>  </a:t>
            </a:r>
            <a:r>
              <a:rPr lang="en-US" b="1" dirty="0" err="1"/>
              <a:t>display.display</a:t>
            </a:r>
            <a:r>
              <a:rPr lang="en-US" b="1" dirty="0"/>
              <a:t>();</a:t>
            </a:r>
          </a:p>
          <a:p>
            <a:endParaRPr lang="en-US" b="1" dirty="0"/>
          </a:p>
          <a:p>
            <a:r>
              <a:rPr lang="en-US" b="1" dirty="0"/>
              <a:t>  // Optional: quick LED blink to show updates</a:t>
            </a:r>
          </a:p>
          <a:p>
            <a:r>
              <a:rPr lang="en-US" b="1" dirty="0"/>
              <a:t>  </a:t>
            </a:r>
            <a:r>
              <a:rPr lang="en-US" b="1" dirty="0" err="1"/>
              <a:t>digitalWrite</a:t>
            </a:r>
            <a:r>
              <a:rPr lang="en-US" b="1" dirty="0"/>
              <a:t>(</a:t>
            </a:r>
            <a:r>
              <a:rPr lang="en-US" b="1" dirty="0" err="1"/>
              <a:t>ledPin</a:t>
            </a:r>
            <a:r>
              <a:rPr lang="en-US" b="1" dirty="0"/>
              <a:t>, LOW);  delay(50);</a:t>
            </a:r>
          </a:p>
          <a:p>
            <a:r>
              <a:rPr lang="en-US" b="1" dirty="0"/>
              <a:t>  </a:t>
            </a:r>
            <a:r>
              <a:rPr lang="en-US" b="1" dirty="0" err="1"/>
              <a:t>digitalWrite</a:t>
            </a:r>
            <a:r>
              <a:rPr lang="en-US" b="1" dirty="0"/>
              <a:t>(</a:t>
            </a:r>
            <a:r>
              <a:rPr lang="en-US" b="1" dirty="0" err="1"/>
              <a:t>ledPin</a:t>
            </a:r>
            <a:r>
              <a:rPr lang="en-US" b="1" dirty="0"/>
              <a:t>, HIGH);</a:t>
            </a:r>
          </a:p>
          <a:p>
            <a:endParaRPr lang="en-US" b="1" dirty="0"/>
          </a:p>
          <a:p>
            <a:r>
              <a:rPr lang="en-US" b="1" dirty="0"/>
              <a:t>  // DHT11: wait ~2s between reads; DHT22 can be faster (~2s safe for both)</a:t>
            </a:r>
          </a:p>
          <a:p>
            <a:r>
              <a:rPr lang="en-US" b="1" dirty="0"/>
              <a:t>  delay(2000);</a:t>
            </a:r>
          </a:p>
          <a:p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2441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4F88F-500E-261D-82EA-7BE49BC0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0C51-B0F4-8A0E-E320-CF182234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3:</a:t>
            </a:r>
            <a:r>
              <a:rPr lang="en-US" sz="2800" dirty="0"/>
              <a:t> </a:t>
            </a:r>
            <a:r>
              <a:rPr lang="en-IN" sz="2800" dirty="0"/>
              <a:t>Raspberry Pi 3: collect temperature data &amp; visualize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5F384-F402-CDF1-5C0C-FB318B1C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pt-BR" b="1" dirty="0"/>
              <a:t>Sensor choices:</a:t>
            </a:r>
            <a:r>
              <a:rPr lang="pt-BR" dirty="0"/>
              <a:t> DHT22 (GPIO4).</a:t>
            </a:r>
            <a:br>
              <a:rPr lang="pt-BR" dirty="0"/>
            </a:br>
            <a:r>
              <a:rPr lang="pt-BR" b="1" dirty="0"/>
              <a:t>Install (Pi OS):</a:t>
            </a:r>
          </a:p>
          <a:p>
            <a:r>
              <a:rPr lang="en-US" b="1" dirty="0" err="1"/>
              <a:t>sudo</a:t>
            </a:r>
            <a:r>
              <a:rPr lang="en-US" b="1" dirty="0"/>
              <a:t> apt-get update</a:t>
            </a:r>
          </a:p>
          <a:p>
            <a:r>
              <a:rPr lang="en-US" b="1" dirty="0" err="1"/>
              <a:t>sudo</a:t>
            </a:r>
            <a:r>
              <a:rPr lang="en-US" b="1" dirty="0"/>
              <a:t> apt-get install -y python3-pip python3-opencv</a:t>
            </a:r>
          </a:p>
          <a:p>
            <a:r>
              <a:rPr lang="en-US" b="1" dirty="0"/>
              <a:t>pip3 install </a:t>
            </a:r>
            <a:r>
              <a:rPr lang="en-US" b="1" dirty="0" err="1"/>
              <a:t>Adafruit_DHT</a:t>
            </a:r>
            <a:r>
              <a:rPr lang="en-US" b="1" dirty="0"/>
              <a:t> matplotlib pandas</a:t>
            </a:r>
          </a:p>
          <a:p>
            <a:endParaRPr lang="en-US" b="1" dirty="0"/>
          </a:p>
          <a:p>
            <a:r>
              <a:rPr lang="en-US" b="1" dirty="0"/>
              <a:t>import time, csv,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import </a:t>
            </a:r>
            <a:r>
              <a:rPr lang="en-US" b="1" dirty="0" err="1"/>
              <a:t>Adafruit_DHT</a:t>
            </a:r>
            <a:r>
              <a:rPr lang="en-US" b="1" dirty="0"/>
              <a:t> as </a:t>
            </a:r>
            <a:r>
              <a:rPr lang="en-US" b="1" dirty="0" err="1"/>
              <a:t>dht</a:t>
            </a:r>
            <a:endParaRPr lang="en-US" b="1" dirty="0"/>
          </a:p>
          <a:p>
            <a:r>
              <a:rPr lang="en-US" b="1" dirty="0"/>
              <a:t>import pandas as pd</a:t>
            </a:r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8774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FE39A-F857-89E4-7329-6B9CED03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E74C-1AE1-B274-6288-C6D5B5CD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3:</a:t>
            </a:r>
            <a:r>
              <a:rPr lang="en-US" sz="2800" dirty="0"/>
              <a:t> </a:t>
            </a:r>
            <a:r>
              <a:rPr lang="en-IN" sz="2800" dirty="0"/>
              <a:t>Raspberry Pi 3: collect temperature data &amp; visualize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FDD20-9625-5086-CEEC-11173F937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Sensor Configuration</a:t>
            </a:r>
          </a:p>
          <a:p>
            <a:r>
              <a:rPr lang="en-US" b="1" dirty="0"/>
              <a:t>SENSOR = dht.DHT22</a:t>
            </a:r>
          </a:p>
          <a:p>
            <a:r>
              <a:rPr lang="en-US" b="1" dirty="0"/>
              <a:t>PIN = 4</a:t>
            </a:r>
          </a:p>
          <a:p>
            <a:r>
              <a:rPr lang="en-US" b="1" dirty="0"/>
              <a:t>CSV = "env_log.csv“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Create CSV Header if Not Exists</a:t>
            </a:r>
          </a:p>
          <a:p>
            <a:r>
              <a:rPr lang="en-US" b="1" dirty="0"/>
              <a:t>if not </a:t>
            </a:r>
            <a:r>
              <a:rPr lang="en-US" b="1" dirty="0" err="1"/>
              <a:t>os.path.exists</a:t>
            </a:r>
            <a:r>
              <a:rPr lang="en-US" b="1" dirty="0"/>
              <a:t>(CSV):    </a:t>
            </a:r>
          </a:p>
          <a:p>
            <a:r>
              <a:rPr lang="en-US" b="1" dirty="0"/>
              <a:t>with open(CSV, "w", newline="") as f:     </a:t>
            </a:r>
          </a:p>
          <a:p>
            <a:r>
              <a:rPr lang="en-US" b="1" dirty="0" err="1"/>
              <a:t>csv.writer</a:t>
            </a:r>
            <a:r>
              <a:rPr lang="en-US" b="1" dirty="0"/>
              <a:t>(f).</a:t>
            </a:r>
            <a:r>
              <a:rPr lang="en-US" b="1" dirty="0" err="1"/>
              <a:t>writerow</a:t>
            </a:r>
            <a:r>
              <a:rPr lang="en-US" b="1" dirty="0"/>
              <a:t>(["</a:t>
            </a:r>
            <a:r>
              <a:rPr lang="en-US" b="1" dirty="0" err="1"/>
              <a:t>timestamp","temp_c","humidity</a:t>
            </a:r>
            <a:r>
              <a:rPr lang="en-US" b="1" dirty="0"/>
              <a:t>"])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Start Collecting Data</a:t>
            </a:r>
          </a:p>
          <a:p>
            <a:r>
              <a:rPr lang="en-US" b="1" dirty="0"/>
              <a:t>print("Collecting data... (</a:t>
            </a:r>
            <a:r>
              <a:rPr lang="en-US" b="1" dirty="0" err="1"/>
              <a:t>Ctrl+C</a:t>
            </a:r>
            <a:r>
              <a:rPr lang="en-US" b="1" dirty="0"/>
              <a:t> to stop)")</a:t>
            </a:r>
          </a:p>
          <a:p>
            <a:r>
              <a:rPr lang="en-US" b="1" dirty="0"/>
              <a:t>try:    </a:t>
            </a:r>
          </a:p>
          <a:p>
            <a:r>
              <a:rPr lang="en-US" b="1" dirty="0"/>
              <a:t>while True:       </a:t>
            </a:r>
          </a:p>
          <a:p>
            <a:r>
              <a:rPr lang="en-US" b="1" dirty="0"/>
              <a:t> h, t = </a:t>
            </a:r>
            <a:r>
              <a:rPr lang="en-US" b="1" dirty="0" err="1"/>
              <a:t>dht.read_retry</a:t>
            </a:r>
            <a:r>
              <a:rPr lang="en-US" b="1" dirty="0"/>
              <a:t>(SENSOR, PIN)</a:t>
            </a:r>
          </a:p>
        </p:txBody>
      </p:sp>
    </p:spTree>
    <p:extLst>
      <p:ext uri="{BB962C8B-B14F-4D97-AF65-F5344CB8AC3E}">
        <p14:creationId xmlns:p14="http://schemas.microsoft.com/office/powerpoint/2010/main" val="1347088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1BCF3-C719-DD57-3475-028396114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D8F0-D62D-099A-073E-4262C9DC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3:</a:t>
            </a:r>
            <a:r>
              <a:rPr lang="en-US" sz="2800" dirty="0"/>
              <a:t> </a:t>
            </a:r>
            <a:r>
              <a:rPr lang="en-IN" sz="2800" dirty="0"/>
              <a:t>Raspberry Pi 3: collect temperature data &amp; visualize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A9885-1A92-CF4F-5A98-10E03DFB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Read and Log Sensor Data</a:t>
            </a:r>
          </a:p>
          <a:p>
            <a:pPr marL="0" indent="0">
              <a:buNone/>
            </a:pPr>
            <a:r>
              <a:rPr lang="en-US" b="1" dirty="0"/>
              <a:t> if h is not None and t is not None:</a:t>
            </a:r>
          </a:p>
          <a:p>
            <a:pPr marL="0" indent="0">
              <a:buNone/>
            </a:pPr>
            <a:r>
              <a:rPr lang="en-US" b="1" dirty="0"/>
              <a:t>           with open(CSV, "a", newline="") as f:\</a:t>
            </a:r>
          </a:p>
          <a:p>
            <a:pPr marL="0" indent="0">
              <a:buNone/>
            </a:pPr>
            <a:r>
              <a:rPr lang="en-US" b="1" dirty="0"/>
              <a:t>                </a:t>
            </a:r>
            <a:r>
              <a:rPr lang="en-US" b="1" dirty="0" err="1"/>
              <a:t>csv.writer</a:t>
            </a:r>
            <a:r>
              <a:rPr lang="en-US" b="1" dirty="0"/>
              <a:t>(f).</a:t>
            </a:r>
            <a:r>
              <a:rPr lang="en-US" b="1" dirty="0" err="1"/>
              <a:t>writerow</a:t>
            </a:r>
            <a:r>
              <a:rPr lang="en-US" b="1" dirty="0"/>
              <a:t>([int(</a:t>
            </a:r>
            <a:r>
              <a:rPr lang="en-US" b="1" dirty="0" err="1"/>
              <a:t>time.time</a:t>
            </a:r>
            <a:r>
              <a:rPr lang="en-US" b="1" dirty="0"/>
              <a:t>()), round(t,2), round(h,2)])</a:t>
            </a:r>
          </a:p>
          <a:p>
            <a:pPr marL="0" indent="0">
              <a:buNone/>
            </a:pPr>
            <a:r>
              <a:rPr lang="en-US" b="1" dirty="0"/>
              <a:t>            print(</a:t>
            </a:r>
            <a:r>
              <a:rPr lang="en-US" b="1" dirty="0" err="1"/>
              <a:t>f"T</a:t>
            </a:r>
            <a:r>
              <a:rPr lang="en-US" b="1" dirty="0"/>
              <a:t>={t:.1f}C H={h:.1f}%")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err="1"/>
              <a:t>time.sleep</a:t>
            </a:r>
            <a:r>
              <a:rPr lang="en-US" b="1" dirty="0"/>
              <a:t>(10)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IN" b="1" dirty="0"/>
              <a:t>Graceful Exit</a:t>
            </a:r>
          </a:p>
          <a:p>
            <a:pPr marL="0" indent="0">
              <a:buNone/>
            </a:pPr>
            <a:r>
              <a:rPr lang="en-US" b="1" dirty="0"/>
              <a:t>except </a:t>
            </a:r>
            <a:r>
              <a:rPr lang="en-US" b="1" dirty="0" err="1"/>
              <a:t>KeyboardInterrupt</a:t>
            </a:r>
            <a:r>
              <a:rPr lang="en-US" b="1" dirty="0"/>
              <a:t>:    </a:t>
            </a:r>
          </a:p>
          <a:p>
            <a:pPr marL="0" indent="0">
              <a:buNone/>
            </a:pPr>
            <a:r>
              <a:rPr lang="en-US" b="1" dirty="0"/>
              <a:t>Pass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57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50717-3FF5-2A6A-BE25-DCE00227B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8BF6-A036-2969-17B8-C1FB4B45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3:</a:t>
            </a:r>
            <a:r>
              <a:rPr lang="en-US" sz="2800" dirty="0"/>
              <a:t> </a:t>
            </a:r>
            <a:r>
              <a:rPr lang="en-IN" sz="2800" dirty="0"/>
              <a:t>Raspberry Pi 3: collect temperature data &amp; visualize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8902-7FB2-58AB-6E65-048260BAB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Visualization (after collection)</a:t>
            </a:r>
          </a:p>
          <a:p>
            <a:r>
              <a:rPr lang="en-US" dirty="0"/>
              <a:t>Now we use pandas + matplotlib to plot the saved data.</a:t>
            </a:r>
          </a:p>
          <a:p>
            <a:r>
              <a:rPr lang="en-IN" b="1" dirty="0"/>
              <a:t>Load and Prepare Data</a:t>
            </a:r>
            <a:endParaRPr lang="en-US" dirty="0"/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pd.read_csv</a:t>
            </a:r>
            <a:r>
              <a:rPr lang="en-US" dirty="0"/>
              <a:t>(CSV)</a:t>
            </a:r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df.tail</a:t>
            </a:r>
            <a:r>
              <a:rPr lang="en-US" dirty="0"/>
              <a:t>(300)</a:t>
            </a:r>
          </a:p>
          <a:p>
            <a:r>
              <a:rPr lang="en-US" dirty="0" err="1"/>
              <a:t>df</a:t>
            </a:r>
            <a:r>
              <a:rPr lang="en-US" dirty="0"/>
              <a:t>["</a:t>
            </a:r>
            <a:r>
              <a:rPr lang="en-US" dirty="0" err="1"/>
              <a:t>time_min</a:t>
            </a:r>
            <a:r>
              <a:rPr lang="en-US" dirty="0"/>
              <a:t>"] = (</a:t>
            </a:r>
            <a:r>
              <a:rPr lang="en-US" dirty="0" err="1"/>
              <a:t>df</a:t>
            </a:r>
            <a:r>
              <a:rPr lang="en-US" dirty="0"/>
              <a:t>["timestamp"] - </a:t>
            </a:r>
            <a:r>
              <a:rPr lang="en-US" dirty="0" err="1"/>
              <a:t>df</a:t>
            </a:r>
            <a:r>
              <a:rPr lang="en-US" dirty="0"/>
              <a:t>["timestamp"].</a:t>
            </a:r>
            <a:r>
              <a:rPr lang="en-US" dirty="0" err="1"/>
              <a:t>iloc</a:t>
            </a:r>
            <a:r>
              <a:rPr lang="en-US" dirty="0"/>
              <a:t>[0]) / 60</a:t>
            </a:r>
          </a:p>
          <a:p>
            <a:r>
              <a:rPr lang="en-US" dirty="0" err="1"/>
              <a:t>df_ma</a:t>
            </a:r>
            <a:r>
              <a:rPr lang="en-US" dirty="0"/>
              <a:t> = </a:t>
            </a:r>
            <a:r>
              <a:rPr lang="en-US" dirty="0" err="1"/>
              <a:t>df.rolling</a:t>
            </a:r>
            <a:r>
              <a:rPr lang="en-US" dirty="0"/>
              <a:t>(window=5, </a:t>
            </a:r>
            <a:r>
              <a:rPr lang="en-US" dirty="0" err="1"/>
              <a:t>min_periods</a:t>
            </a:r>
            <a:r>
              <a:rPr lang="en-US" dirty="0"/>
              <a:t>=1).mean()</a:t>
            </a:r>
          </a:p>
          <a:p>
            <a:endParaRPr lang="en-US" dirty="0"/>
          </a:p>
          <a:p>
            <a:r>
              <a:rPr lang="en-IN" b="1" dirty="0">
                <a:solidFill>
                  <a:srgbClr val="FF0000"/>
                </a:solidFill>
              </a:rPr>
              <a:t>Temperature Plot</a:t>
            </a:r>
          </a:p>
          <a:p>
            <a:r>
              <a:rPr lang="en-US" dirty="0" err="1"/>
              <a:t>plt.figure</a:t>
            </a:r>
            <a:r>
              <a:rPr lang="en-US" dirty="0"/>
              <a:t>()</a:t>
            </a:r>
          </a:p>
          <a:p>
            <a:r>
              <a:rPr lang="en-US" dirty="0" err="1"/>
              <a:t>plt.plot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["</a:t>
            </a:r>
            <a:r>
              <a:rPr lang="en-US" dirty="0" err="1"/>
              <a:t>time_min</a:t>
            </a:r>
            <a:r>
              <a:rPr lang="en-US" dirty="0"/>
              <a:t>"], </a:t>
            </a:r>
            <a:r>
              <a:rPr lang="en-US" dirty="0" err="1"/>
              <a:t>df</a:t>
            </a:r>
            <a:r>
              <a:rPr lang="en-US" dirty="0"/>
              <a:t>["</a:t>
            </a:r>
            <a:r>
              <a:rPr lang="en-US" dirty="0" err="1"/>
              <a:t>temp_c</a:t>
            </a:r>
            <a:r>
              <a:rPr lang="en-US" dirty="0"/>
              <a:t>"], label="Temp (C)")</a:t>
            </a:r>
          </a:p>
          <a:p>
            <a:r>
              <a:rPr lang="en-US" dirty="0" err="1"/>
              <a:t>plt.plot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["</a:t>
            </a:r>
            <a:r>
              <a:rPr lang="en-US" dirty="0" err="1"/>
              <a:t>time_min</a:t>
            </a:r>
            <a:r>
              <a:rPr lang="en-US" dirty="0"/>
              <a:t>"], </a:t>
            </a:r>
            <a:r>
              <a:rPr lang="en-US" dirty="0" err="1"/>
              <a:t>df_ma</a:t>
            </a:r>
            <a:r>
              <a:rPr lang="en-US" dirty="0"/>
              <a:t>["</a:t>
            </a:r>
            <a:r>
              <a:rPr lang="en-US" dirty="0" err="1"/>
              <a:t>temp_c</a:t>
            </a:r>
            <a:r>
              <a:rPr lang="en-US" dirty="0"/>
              <a:t>"], label="Temp (C) MA")</a:t>
            </a:r>
          </a:p>
          <a:p>
            <a:r>
              <a:rPr lang="en-US" dirty="0" err="1"/>
              <a:t>plt.xlabel</a:t>
            </a:r>
            <a:r>
              <a:rPr lang="en-US" dirty="0"/>
              <a:t>("Minutes"); </a:t>
            </a:r>
            <a:r>
              <a:rPr lang="en-US" dirty="0" err="1"/>
              <a:t>plt.ylabel</a:t>
            </a:r>
            <a:r>
              <a:rPr lang="en-US" dirty="0"/>
              <a:t>("°C"); </a:t>
            </a:r>
            <a:r>
              <a:rPr lang="en-US" dirty="0" err="1"/>
              <a:t>plt.legend</a:t>
            </a:r>
            <a:r>
              <a:rPr lang="en-US" dirty="0"/>
              <a:t>(); </a:t>
            </a:r>
            <a:r>
              <a:rPr lang="en-US" dirty="0" err="1"/>
              <a:t>plt.title</a:t>
            </a:r>
            <a:r>
              <a:rPr lang="en-US" dirty="0"/>
              <a:t>("Temperature over time")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2148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C016-16F8-C23E-D0A0-92EC91F6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80" y="98244"/>
            <a:ext cx="10479677" cy="480240"/>
          </a:xfrm>
        </p:spPr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List of Laboratory Experiments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F73C5C-5E18-49BB-0CAF-8387AA754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986605"/>
              </p:ext>
            </p:extLst>
          </p:nvPr>
        </p:nvGraphicFramePr>
        <p:xfrm>
          <a:off x="730703" y="738504"/>
          <a:ext cx="10847070" cy="560717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309768">
                  <a:extLst>
                    <a:ext uri="{9D8B030D-6E8A-4147-A177-3AD203B41FA5}">
                      <a16:colId xmlns:a16="http://schemas.microsoft.com/office/drawing/2014/main" val="2232023537"/>
                    </a:ext>
                  </a:extLst>
                </a:gridCol>
                <a:gridCol w="9537302">
                  <a:extLst>
                    <a:ext uri="{9D8B030D-6E8A-4147-A177-3AD203B41FA5}">
                      <a16:colId xmlns:a16="http://schemas.microsoft.com/office/drawing/2014/main" val="1396685041"/>
                    </a:ext>
                  </a:extLst>
                </a:gridCol>
              </a:tblGrid>
              <a:tr h="208415">
                <a:tc>
                  <a:txBody>
                    <a:bodyPr/>
                    <a:lstStyle/>
                    <a:p>
                      <a:pPr indent="-1270" algn="ctr"/>
                      <a:r>
                        <a:rPr lang="en-IN" sz="2400" dirty="0">
                          <a:effectLst/>
                        </a:rPr>
                        <a:t>Ex. No.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/>
                      <a:r>
                        <a:rPr lang="en-IN" sz="2400" dirty="0">
                          <a:effectLst/>
                        </a:rPr>
                        <a:t> Experiments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21201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indent="-1270" algn="ctr"/>
                      <a:r>
                        <a:rPr lang="en-IN" sz="2000" dirty="0">
                          <a:solidFill>
                            <a:schemeClr val="bg1"/>
                          </a:solidFill>
                          <a:effectLst/>
                        </a:rPr>
                        <a:t>PART A</a:t>
                      </a:r>
                      <a:endParaRPr lang="en-IN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357075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indent="-1270" algn="ctr"/>
                      <a:r>
                        <a:rPr lang="en-IN" sz="1900" dirty="0">
                          <a:effectLst/>
                        </a:rPr>
                        <a:t>1</a:t>
                      </a:r>
                      <a:endParaRPr lang="en-IN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just">
                        <a:lnSpc>
                          <a:spcPct val="107000"/>
                        </a:lnSpc>
                      </a:pPr>
                      <a:r>
                        <a:rPr lang="en-US" sz="1900" dirty="0">
                          <a:effectLst/>
                        </a:rPr>
                        <a:t>Write a program with ESP8266 to calculate the distance of an obstacle. If the distance calculated is less than a certain value turns on a buzzer /beeper and display the distance in LCD /OLED.</a:t>
                      </a:r>
                      <a:endParaRPr lang="en-IN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872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1270" algn="ctr"/>
                      <a:r>
                        <a:rPr lang="en-IN" sz="1900" dirty="0">
                          <a:solidFill>
                            <a:srgbClr val="C00000"/>
                          </a:solidFill>
                          <a:effectLst/>
                        </a:rPr>
                        <a:t>2</a:t>
                      </a:r>
                      <a:endParaRPr lang="en-IN" sz="19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just"/>
                      <a:r>
                        <a:rPr lang="en-US" sz="1900" kern="0" dirty="0">
                          <a:solidFill>
                            <a:srgbClr val="C00000"/>
                          </a:solidFill>
                          <a:effectLst/>
                        </a:rPr>
                        <a:t>Write a program with ESP8266 to capture the temperature and relative humidity from the environment and display the same using LCD/ LED.</a:t>
                      </a:r>
                      <a:endParaRPr lang="en-IN" sz="1900" b="1" kern="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4054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1270" algn="ctr"/>
                      <a:r>
                        <a:rPr lang="en-IN" sz="1900">
                          <a:effectLst/>
                        </a:rPr>
                        <a:t>3</a:t>
                      </a:r>
                      <a:endParaRPr lang="en-IN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just"/>
                      <a:r>
                        <a:rPr lang="en-US" sz="1900" dirty="0">
                          <a:effectLst/>
                        </a:rPr>
                        <a:t>Write a program to collect data using Temperature sensors on RaspberryPi and apply visualization techniques to display the processed data</a:t>
                      </a:r>
                      <a:endParaRPr lang="en-IN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3185953"/>
                  </a:ext>
                </a:extLst>
              </a:tr>
              <a:tr h="123889">
                <a:tc>
                  <a:txBody>
                    <a:bodyPr/>
                    <a:lstStyle/>
                    <a:p>
                      <a:pPr indent="-1270" algn="ctr"/>
                      <a:r>
                        <a:rPr lang="en-IN" sz="1900">
                          <a:solidFill>
                            <a:srgbClr val="C00000"/>
                          </a:solidFill>
                          <a:effectLst/>
                        </a:rPr>
                        <a:t>4</a:t>
                      </a:r>
                      <a:endParaRPr lang="en-IN" sz="19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just"/>
                      <a:r>
                        <a:rPr lang="en-IN" sz="1900" dirty="0">
                          <a:solidFill>
                            <a:srgbClr val="C00000"/>
                          </a:solidFill>
                          <a:effectLst/>
                        </a:rPr>
                        <a:t>Write a program to collect data using RaspberryPi from the environment, and upload data to the any of the Cloud Platform.</a:t>
                      </a:r>
                      <a:endParaRPr lang="en-IN" sz="19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1301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1270" algn="ctr"/>
                      <a:r>
                        <a:rPr lang="en-IN" sz="1900">
                          <a:effectLst/>
                        </a:rPr>
                        <a:t>5</a:t>
                      </a:r>
                      <a:endParaRPr lang="en-IN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just"/>
                      <a:r>
                        <a:rPr lang="en-IN" sz="1900" dirty="0">
                          <a:effectLst/>
                        </a:rPr>
                        <a:t>Write an interactive python script on RaspberryPi to control servo motor.</a:t>
                      </a:r>
                      <a:endParaRPr lang="en-IN" sz="1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895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1270" algn="ctr"/>
                      <a:r>
                        <a:rPr lang="en-IN" sz="1900">
                          <a:solidFill>
                            <a:srgbClr val="C00000"/>
                          </a:solidFill>
                          <a:effectLst/>
                        </a:rPr>
                        <a:t>6</a:t>
                      </a:r>
                      <a:endParaRPr lang="en-IN" sz="19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just"/>
                      <a:r>
                        <a:rPr lang="en-US" sz="1900" dirty="0">
                          <a:solidFill>
                            <a:srgbClr val="C00000"/>
                          </a:solidFill>
                          <a:effectLst/>
                        </a:rPr>
                        <a:t>Write a program to capture the live image using the USB Camera on Jetson Nano and send it as</a:t>
                      </a:r>
                    </a:p>
                    <a:p>
                      <a:pPr indent="-1270" algn="just"/>
                      <a:r>
                        <a:rPr lang="en-US" sz="1900" dirty="0">
                          <a:solidFill>
                            <a:srgbClr val="C00000"/>
                          </a:solidFill>
                          <a:effectLst/>
                        </a:rPr>
                        <a:t>Notification.</a:t>
                      </a:r>
                      <a:endParaRPr lang="en-IN" sz="19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432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1270" algn="ctr"/>
                      <a:r>
                        <a:rPr lang="en-IN" sz="1900">
                          <a:solidFill>
                            <a:srgbClr val="C00000"/>
                          </a:solidFill>
                          <a:effectLst/>
                        </a:rPr>
                        <a:t>7</a:t>
                      </a:r>
                      <a:endParaRPr lang="en-IN" sz="19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just"/>
                      <a:r>
                        <a:rPr lang="en-US" sz="1900" dirty="0">
                          <a:solidFill>
                            <a:srgbClr val="000E0E"/>
                          </a:solidFill>
                          <a:effectLst/>
                        </a:rPr>
                        <a:t>Write a program to capture the live image using the USB Camera on Jetson Nano development kit and mark the region of interest and display using Open CV.</a:t>
                      </a:r>
                      <a:endParaRPr lang="en-IN" sz="1900" dirty="0">
                        <a:solidFill>
                          <a:srgbClr val="000E0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7133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-1270" algn="ctr"/>
                      <a:r>
                        <a:rPr lang="en-IN" sz="1900">
                          <a:effectLst/>
                        </a:rPr>
                        <a:t>8</a:t>
                      </a:r>
                      <a:endParaRPr lang="en-IN" sz="1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-1270" algn="just" defTabSz="914400" rtl="0" eaLnBrk="1" latinLnBrk="0" hangingPunct="1">
                        <a:lnSpc>
                          <a:spcPct val="107000"/>
                        </a:lnSpc>
                      </a:pPr>
                      <a:r>
                        <a:rPr lang="en-IN" sz="190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a program to show the communication between client and server using RaspberryPi3.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1070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indent="-1270" algn="ctr">
                        <a:lnSpc>
                          <a:spcPct val="107000"/>
                        </a:lnSpc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effectLst/>
                        </a:rPr>
                        <a:t>PART B</a:t>
                      </a:r>
                      <a:endParaRPr lang="en-IN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270946"/>
                  </a:ext>
                </a:extLst>
              </a:tr>
              <a:tr h="128915">
                <a:tc gridSpan="2">
                  <a:txBody>
                    <a:bodyPr/>
                    <a:lstStyle/>
                    <a:p>
                      <a:pPr indent="-1270" algn="just">
                        <a:lnSpc>
                          <a:spcPct val="107000"/>
                        </a:lnSpc>
                      </a:pPr>
                      <a:r>
                        <a:rPr lang="en-IN" sz="1700" b="0" dirty="0">
                          <a:effectLst/>
                        </a:rPr>
                        <a:t>A batch of two students should develop a prototype for any one of the Sustainable Development Goals. The prototype should demonstrate the use of various sensors &amp; actuators, and embedded modules in real-time applications. </a:t>
                      </a:r>
                      <a:endParaRPr lang="en-IN" sz="17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34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730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CFD97-8427-78EA-1C52-38BCDB847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539E-FBA1-D7B8-6558-414A2F515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3:</a:t>
            </a:r>
            <a:r>
              <a:rPr lang="en-US" sz="2800" dirty="0"/>
              <a:t> </a:t>
            </a:r>
            <a:r>
              <a:rPr lang="en-IN" sz="2800" dirty="0"/>
              <a:t>Raspberry Pi 3: collect temperature data &amp; visualize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9E93B-4826-16BA-B71D-444843375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en-IN" b="1" dirty="0"/>
              <a:t>Humidity Plot</a:t>
            </a:r>
          </a:p>
          <a:p>
            <a:r>
              <a:rPr lang="en-US" dirty="0" err="1"/>
              <a:t>plt.figure</a:t>
            </a:r>
            <a:r>
              <a:rPr lang="en-US" dirty="0"/>
              <a:t>()</a:t>
            </a:r>
          </a:p>
          <a:p>
            <a:r>
              <a:rPr lang="en-US" dirty="0" err="1"/>
              <a:t>plt.plot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["</a:t>
            </a:r>
            <a:r>
              <a:rPr lang="en-US" dirty="0" err="1"/>
              <a:t>time_min</a:t>
            </a:r>
            <a:r>
              <a:rPr lang="en-US" dirty="0"/>
              <a:t>"], </a:t>
            </a:r>
            <a:r>
              <a:rPr lang="en-US" dirty="0" err="1"/>
              <a:t>df</a:t>
            </a:r>
            <a:r>
              <a:rPr lang="en-US" dirty="0"/>
              <a:t>["humidity"], label="Humidity (%)")</a:t>
            </a:r>
          </a:p>
          <a:p>
            <a:r>
              <a:rPr lang="en-US" dirty="0" err="1"/>
              <a:t>plt.plot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["</a:t>
            </a:r>
            <a:r>
              <a:rPr lang="en-US" dirty="0" err="1"/>
              <a:t>time_min</a:t>
            </a:r>
            <a:r>
              <a:rPr lang="en-US" dirty="0"/>
              <a:t>"], </a:t>
            </a:r>
            <a:r>
              <a:rPr lang="en-US" dirty="0" err="1"/>
              <a:t>df_ma</a:t>
            </a:r>
            <a:r>
              <a:rPr lang="en-US" dirty="0"/>
              <a:t>["humidity"], label="Humidity (%) MA")</a:t>
            </a:r>
          </a:p>
          <a:p>
            <a:r>
              <a:rPr lang="en-US" dirty="0" err="1"/>
              <a:t>plt.xlabel</a:t>
            </a:r>
            <a:r>
              <a:rPr lang="en-US" dirty="0"/>
              <a:t>("Minutes"); </a:t>
            </a:r>
            <a:r>
              <a:rPr lang="en-US" dirty="0" err="1"/>
              <a:t>plt.ylabel</a:t>
            </a:r>
            <a:r>
              <a:rPr lang="en-US" dirty="0"/>
              <a:t>("%"); </a:t>
            </a:r>
            <a:r>
              <a:rPr lang="en-US" dirty="0" err="1"/>
              <a:t>plt.legend</a:t>
            </a:r>
            <a:r>
              <a:rPr lang="en-US" dirty="0"/>
              <a:t>(); </a:t>
            </a:r>
            <a:r>
              <a:rPr lang="en-US" dirty="0" err="1"/>
              <a:t>plt.title</a:t>
            </a:r>
            <a:r>
              <a:rPr lang="en-US" dirty="0"/>
              <a:t>("Humidity over time")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26771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F3F45-736F-728A-7649-9366D552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197A-08AB-0CF1-CCCE-975652B06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4:</a:t>
            </a:r>
            <a:r>
              <a:rPr lang="en-US" sz="2800" dirty="0"/>
              <a:t> </a:t>
            </a:r>
            <a:r>
              <a:rPr lang="en-IN" sz="2800" dirty="0"/>
              <a:t>Raspberry Pi 3/4: collect temperature data &amp; visualize over </a:t>
            </a:r>
            <a:r>
              <a:rPr lang="en-IN" sz="2800" dirty="0" err="1"/>
              <a:t>thingspeak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7C559-EF3F-BAFD-E711-3FD41DC31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en-US" b="1" dirty="0"/>
              <a:t>Prepare </a:t>
            </a:r>
            <a:r>
              <a:rPr lang="en-US" b="1" dirty="0" err="1"/>
              <a:t>ThingSpeak</a:t>
            </a:r>
            <a:endParaRPr lang="en-US" b="1" dirty="0"/>
          </a:p>
          <a:p>
            <a:r>
              <a:rPr lang="en-US" dirty="0"/>
              <a:t>Create a free account at </a:t>
            </a:r>
            <a:r>
              <a:rPr lang="en-US" dirty="0" err="1"/>
              <a:t>ThingSpeak</a:t>
            </a:r>
            <a:r>
              <a:rPr lang="en-US" dirty="0"/>
              <a:t>.</a:t>
            </a:r>
          </a:p>
          <a:p>
            <a:r>
              <a:rPr lang="en-US" dirty="0"/>
              <a:t>Create a </a:t>
            </a:r>
            <a:r>
              <a:rPr lang="en-US" b="1" dirty="0"/>
              <a:t>New Channel</a:t>
            </a:r>
            <a:r>
              <a:rPr lang="en-US" dirty="0"/>
              <a:t> with:</a:t>
            </a:r>
          </a:p>
          <a:p>
            <a:pPr lvl="1"/>
            <a:r>
              <a:rPr lang="en-US" b="1" dirty="0"/>
              <a:t>Field 1:</a:t>
            </a:r>
            <a:r>
              <a:rPr lang="en-US" dirty="0"/>
              <a:t> Temperature (°C)</a:t>
            </a:r>
          </a:p>
          <a:p>
            <a:pPr lvl="1"/>
            <a:r>
              <a:rPr lang="en-US" b="1" dirty="0"/>
              <a:t>Field 2:</a:t>
            </a:r>
            <a:r>
              <a:rPr lang="en-US" dirty="0"/>
              <a:t> Humidity (%)</a:t>
            </a:r>
          </a:p>
          <a:p>
            <a:r>
              <a:rPr lang="en-US" dirty="0"/>
              <a:t>Go to </a:t>
            </a:r>
            <a:r>
              <a:rPr lang="en-US" b="1" dirty="0"/>
              <a:t>API Keys</a:t>
            </a:r>
            <a:r>
              <a:rPr lang="en-US" dirty="0"/>
              <a:t> tab and copy the </a:t>
            </a:r>
            <a:r>
              <a:rPr lang="en-US" b="1" dirty="0"/>
              <a:t>Write API Key</a:t>
            </a:r>
            <a:r>
              <a:rPr lang="en-US" dirty="0"/>
              <a:t> (looks like ABC123...).</a:t>
            </a:r>
          </a:p>
          <a:p>
            <a:endParaRPr lang="en-US" dirty="0"/>
          </a:p>
          <a:p>
            <a:r>
              <a:rPr lang="en-IN" sz="2800" b="1" dirty="0"/>
              <a:t>Raspberry Pi setup (one-time)  </a:t>
            </a:r>
            <a:r>
              <a:rPr lang="en-IN" dirty="0"/>
              <a:t>- is already done by a few; however, it is not mandatory. Unless you’re more enthusiastic.. To learn </a:t>
            </a:r>
          </a:p>
          <a:p>
            <a:endParaRPr lang="en-IN" dirty="0"/>
          </a:p>
          <a:p>
            <a:r>
              <a:rPr lang="es-ES" dirty="0"/>
              <a:t>sudo </a:t>
            </a:r>
            <a:r>
              <a:rPr lang="es-ES" dirty="0" err="1"/>
              <a:t>apt</a:t>
            </a:r>
            <a:r>
              <a:rPr lang="es-ES" dirty="0"/>
              <a:t> </a:t>
            </a:r>
            <a:r>
              <a:rPr lang="es-ES" dirty="0" err="1"/>
              <a:t>update</a:t>
            </a:r>
            <a:r>
              <a:rPr lang="es-ES" dirty="0"/>
              <a:t> &amp;&amp; sudo </a:t>
            </a:r>
            <a:r>
              <a:rPr lang="es-ES" dirty="0" err="1"/>
              <a:t>apt</a:t>
            </a:r>
            <a:r>
              <a:rPr lang="es-ES" dirty="0"/>
              <a:t> -y </a:t>
            </a:r>
            <a:r>
              <a:rPr lang="es-ES" dirty="0" err="1"/>
              <a:t>upgrade</a:t>
            </a:r>
            <a:endParaRPr lang="es-ES" dirty="0"/>
          </a:p>
          <a:p>
            <a:r>
              <a:rPr lang="en-US" dirty="0" err="1"/>
              <a:t>sudo</a:t>
            </a:r>
            <a:r>
              <a:rPr lang="en-US" dirty="0"/>
              <a:t> apt -y install python3-pip python3-venv python3-dev libgpiod2</a:t>
            </a:r>
          </a:p>
          <a:p>
            <a:r>
              <a:rPr lang="en-US" dirty="0" err="1"/>
              <a:t>mkdir</a:t>
            </a:r>
            <a:r>
              <a:rPr lang="en-US" dirty="0"/>
              <a:t> -p ~/</a:t>
            </a:r>
            <a:r>
              <a:rPr lang="en-US" dirty="0" err="1"/>
              <a:t>dht-thingspeak</a:t>
            </a:r>
            <a:r>
              <a:rPr lang="en-US" dirty="0"/>
              <a:t> &amp;&amp; cd ~/</a:t>
            </a:r>
            <a:r>
              <a:rPr lang="en-US" dirty="0" err="1"/>
              <a:t>dht-thingspeak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30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0C837-EA36-E9C4-DEC2-AAA10CF57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B4C3-BE07-9692-4742-4FCC1FF8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4:</a:t>
            </a:r>
            <a:r>
              <a:rPr lang="en-US" sz="2800" dirty="0"/>
              <a:t> </a:t>
            </a:r>
            <a:r>
              <a:rPr lang="en-IN" sz="2800" dirty="0"/>
              <a:t>Raspberry Pi 3/4: collect temperature data &amp; visualize over </a:t>
            </a:r>
            <a:r>
              <a:rPr lang="en-IN" sz="2800" dirty="0" err="1"/>
              <a:t>thingspeak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00EEF-8200-9184-C336-39C2E810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fr-FR" b="1" dirty="0"/>
              <a:t>python3 -m </a:t>
            </a:r>
            <a:r>
              <a:rPr lang="fr-FR" b="1" dirty="0" err="1"/>
              <a:t>venv</a:t>
            </a:r>
            <a:r>
              <a:rPr lang="fr-FR" b="1" dirty="0"/>
              <a:t> .</a:t>
            </a:r>
            <a:r>
              <a:rPr lang="fr-FR" b="1" dirty="0" err="1"/>
              <a:t>venv</a:t>
            </a:r>
            <a:endParaRPr lang="fr-FR" b="1" dirty="0"/>
          </a:p>
          <a:p>
            <a:r>
              <a:rPr lang="fr-FR" b="1" dirty="0"/>
              <a:t>source .</a:t>
            </a:r>
            <a:r>
              <a:rPr lang="fr-FR" b="1" dirty="0" err="1"/>
              <a:t>venv</a:t>
            </a:r>
            <a:r>
              <a:rPr lang="fr-FR" b="1" dirty="0"/>
              <a:t>/bin/</a:t>
            </a:r>
            <a:r>
              <a:rPr lang="fr-FR" b="1" dirty="0" err="1"/>
              <a:t>activate</a:t>
            </a:r>
            <a:endParaRPr lang="fr-FR" b="1" dirty="0"/>
          </a:p>
          <a:p>
            <a:r>
              <a:rPr lang="en-US" dirty="0"/>
              <a:t>pip install --upgrade pip</a:t>
            </a:r>
          </a:p>
          <a:p>
            <a:r>
              <a:rPr lang="en-US" dirty="0"/>
              <a:t>pip install </a:t>
            </a:r>
            <a:r>
              <a:rPr lang="en-US" dirty="0" err="1"/>
              <a:t>adafruit-circuitpython-dht</a:t>
            </a:r>
            <a:r>
              <a:rPr lang="en-US" dirty="0"/>
              <a:t> requests</a:t>
            </a:r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b="1" dirty="0" err="1"/>
              <a:t>adafruit-circuitpython-dht</a:t>
            </a:r>
            <a:r>
              <a:rPr lang="en-US" dirty="0"/>
              <a:t> (modern &amp; maintained). On newer Raspberry Pi OS, it uses </a:t>
            </a:r>
            <a:r>
              <a:rPr lang="en-US" dirty="0" err="1"/>
              <a:t>libgpiod</a:t>
            </a:r>
            <a:r>
              <a:rPr lang="en-US" dirty="0"/>
              <a:t> instead of old </a:t>
            </a:r>
            <a:r>
              <a:rPr lang="en-US" dirty="0" err="1"/>
              <a:t>RPi.GPIO</a:t>
            </a:r>
            <a:r>
              <a:rPr lang="en-US" dirty="0"/>
              <a:t> timing hacks.</a:t>
            </a:r>
          </a:p>
        </p:txBody>
      </p:sp>
    </p:spTree>
    <p:extLst>
      <p:ext uri="{BB962C8B-B14F-4D97-AF65-F5344CB8AC3E}">
        <p14:creationId xmlns:p14="http://schemas.microsoft.com/office/powerpoint/2010/main" val="2350370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3D70B-873D-6F16-26FD-F119133D2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CF0A-F304-2AEB-5350-4BF993CD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4:</a:t>
            </a:r>
            <a:r>
              <a:rPr lang="en-US" sz="2800" dirty="0"/>
              <a:t> </a:t>
            </a:r>
            <a:r>
              <a:rPr lang="en-IN" sz="2800" dirty="0"/>
              <a:t>Raspberry Pi 3/4: collect temperature data &amp; visualize over </a:t>
            </a:r>
            <a:r>
              <a:rPr lang="en-IN" sz="2800" dirty="0" err="1"/>
              <a:t>thingspeak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9A13-7538-7865-4E4F-DFF8D21C3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en-US" b="1" dirty="0"/>
              <a:t>The code (full script)</a:t>
            </a:r>
          </a:p>
          <a:p>
            <a:r>
              <a:rPr lang="en-US" dirty="0"/>
              <a:t>Create dht_to_thingspeak.py in ~/</a:t>
            </a:r>
            <a:r>
              <a:rPr lang="en-US" dirty="0" err="1"/>
              <a:t>dht-thingspeak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os</a:t>
            </a:r>
            <a:endParaRPr lang="en-US" dirty="0"/>
          </a:p>
          <a:p>
            <a:r>
              <a:rPr lang="en-US" dirty="0"/>
              <a:t>import time</a:t>
            </a:r>
          </a:p>
          <a:p>
            <a:r>
              <a:rPr lang="en-US" dirty="0"/>
              <a:t>import sys</a:t>
            </a:r>
          </a:p>
          <a:p>
            <a:r>
              <a:rPr lang="en-US" dirty="0"/>
              <a:t>import socket</a:t>
            </a:r>
          </a:p>
          <a:p>
            <a:r>
              <a:rPr lang="en-US" dirty="0"/>
              <a:t>from datetime import datetime</a:t>
            </a:r>
          </a:p>
          <a:p>
            <a:endParaRPr lang="en-US" dirty="0"/>
          </a:p>
          <a:p>
            <a:r>
              <a:rPr lang="en-US" dirty="0"/>
              <a:t>import requests</a:t>
            </a:r>
          </a:p>
          <a:p>
            <a:r>
              <a:rPr lang="en-US" dirty="0"/>
              <a:t>import </a:t>
            </a:r>
            <a:r>
              <a:rPr lang="en-US" dirty="0" err="1"/>
              <a:t>adafruit_dht</a:t>
            </a:r>
            <a:endParaRPr lang="en-US" dirty="0"/>
          </a:p>
          <a:p>
            <a:r>
              <a:rPr lang="en-US" dirty="0"/>
              <a:t>import board</a:t>
            </a:r>
          </a:p>
        </p:txBody>
      </p:sp>
    </p:spTree>
    <p:extLst>
      <p:ext uri="{BB962C8B-B14F-4D97-AF65-F5344CB8AC3E}">
        <p14:creationId xmlns:p14="http://schemas.microsoft.com/office/powerpoint/2010/main" val="3420220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4A518-2800-551B-284E-2F9D9BF9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94BB-5FA2-7309-901C-673969CB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4:</a:t>
            </a:r>
            <a:r>
              <a:rPr lang="en-US" sz="2800" dirty="0"/>
              <a:t> </a:t>
            </a:r>
            <a:r>
              <a:rPr lang="en-IN" sz="2800" dirty="0"/>
              <a:t>Raspberry Pi 3/4: collect temperature data &amp; visualize over </a:t>
            </a:r>
            <a:r>
              <a:rPr lang="en-IN" sz="2800" dirty="0" err="1"/>
              <a:t>thingspeak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83F6-2F30-C15F-2A51-01C18F204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# Set your </a:t>
            </a:r>
            <a:r>
              <a:rPr lang="en-US" dirty="0" err="1"/>
              <a:t>ThingSpeak</a:t>
            </a:r>
            <a:r>
              <a:rPr lang="en-US" dirty="0"/>
              <a:t> WRITE API KEY here or via environment variable THINGSPEAK_WRITE_KEY</a:t>
            </a:r>
          </a:p>
          <a:p>
            <a:r>
              <a:rPr lang="en-US" dirty="0"/>
              <a:t>THINGSPEAK_WRITE_KEY = </a:t>
            </a:r>
            <a:r>
              <a:rPr lang="en-US" dirty="0" err="1"/>
              <a:t>os.getenv</a:t>
            </a:r>
            <a:r>
              <a:rPr lang="en-US" dirty="0"/>
              <a:t>("THINGSPEAK_WRITE_KEY", "PUT_YOUR_WRITE_API_KEY_HERE")</a:t>
            </a:r>
          </a:p>
          <a:p>
            <a:endParaRPr lang="en-US" dirty="0"/>
          </a:p>
          <a:p>
            <a:r>
              <a:rPr lang="en-US" dirty="0"/>
              <a:t># Sensor model: "DHT22" (AM2302) or "DHT11"</a:t>
            </a:r>
          </a:p>
          <a:p>
            <a:r>
              <a:rPr lang="en-US" dirty="0"/>
              <a:t>SENSOR_MODEL = </a:t>
            </a:r>
            <a:r>
              <a:rPr lang="en-US" dirty="0" err="1"/>
              <a:t>os.getenv</a:t>
            </a:r>
            <a:r>
              <a:rPr lang="en-US" dirty="0"/>
              <a:t>("DHT_MODEL", "DHT11")</a:t>
            </a:r>
          </a:p>
          <a:p>
            <a:endParaRPr lang="en-US" dirty="0"/>
          </a:p>
          <a:p>
            <a:r>
              <a:rPr lang="en-US" dirty="0"/>
              <a:t># GPIO pin: we use board.D4 (BCM GPIO4, physical pin 7)</a:t>
            </a:r>
          </a:p>
          <a:p>
            <a:r>
              <a:rPr lang="en-US" dirty="0"/>
              <a:t>GPIO_PIN = board.D4</a:t>
            </a:r>
          </a:p>
          <a:p>
            <a:endParaRPr lang="en-US" dirty="0"/>
          </a:p>
          <a:p>
            <a:r>
              <a:rPr lang="en-US" dirty="0"/>
              <a:t># Read/upload interval seconds (&gt;= 15 sec per </a:t>
            </a:r>
            <a:r>
              <a:rPr lang="en-US" dirty="0" err="1"/>
              <a:t>ThingSpeak</a:t>
            </a:r>
            <a:r>
              <a:rPr lang="en-US" dirty="0"/>
              <a:t>)</a:t>
            </a:r>
          </a:p>
          <a:p>
            <a:r>
              <a:rPr lang="en-US" dirty="0"/>
              <a:t>INTERVAL_SEC = int(</a:t>
            </a:r>
            <a:r>
              <a:rPr lang="en-US" dirty="0" err="1"/>
              <a:t>os.getenv</a:t>
            </a:r>
            <a:r>
              <a:rPr lang="en-US" dirty="0"/>
              <a:t>("READ_INTERVAL_SEC", "20"))</a:t>
            </a:r>
          </a:p>
          <a:p>
            <a:endParaRPr lang="en-US" dirty="0"/>
          </a:p>
          <a:p>
            <a:r>
              <a:rPr lang="en-US" dirty="0"/>
              <a:t># Optional CSV logging</a:t>
            </a:r>
          </a:p>
          <a:p>
            <a:r>
              <a:rPr lang="en-US" dirty="0"/>
              <a:t>CSV_LOG = </a:t>
            </a:r>
            <a:r>
              <a:rPr lang="en-US" dirty="0" err="1"/>
              <a:t>os.getenv</a:t>
            </a:r>
            <a:r>
              <a:rPr lang="en-US" dirty="0"/>
              <a:t>("CSV_LOG", "readings.csv")  # set to "" to disable</a:t>
            </a:r>
          </a:p>
        </p:txBody>
      </p:sp>
    </p:spTree>
    <p:extLst>
      <p:ext uri="{BB962C8B-B14F-4D97-AF65-F5344CB8AC3E}">
        <p14:creationId xmlns:p14="http://schemas.microsoft.com/office/powerpoint/2010/main" val="1310424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6E637-0A0D-9A9C-078B-5ABB7FAD8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CF2C-6CCD-A4D0-D8C3-8CBE0244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4:</a:t>
            </a:r>
            <a:r>
              <a:rPr lang="en-US" sz="2800" dirty="0"/>
              <a:t> </a:t>
            </a:r>
            <a:r>
              <a:rPr lang="en-IN" sz="2800" dirty="0"/>
              <a:t>Raspberry Pi 3/4: collect temperature data &amp; visualize over </a:t>
            </a:r>
            <a:r>
              <a:rPr lang="en-IN" sz="2800" dirty="0" err="1"/>
              <a:t>thingspeak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BABBC-953E-180E-3FAE-8EF2A1230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en-US" dirty="0"/>
              <a:t>if THINGSPEAK_WRITE_KEY == "PUT_YOUR_WRITE_API_KEY_HERE":</a:t>
            </a:r>
          </a:p>
          <a:p>
            <a:r>
              <a:rPr lang="en-US" dirty="0"/>
              <a:t>    print("ERROR: Please set your </a:t>
            </a:r>
            <a:r>
              <a:rPr lang="en-US" dirty="0" err="1"/>
              <a:t>ThingSpeak</a:t>
            </a:r>
            <a:r>
              <a:rPr lang="en-US" dirty="0"/>
              <a:t> WRITE API KEY in the script or THINGSPEAK_WRITE_KEY env var.")</a:t>
            </a:r>
          </a:p>
          <a:p>
            <a:r>
              <a:rPr lang="en-US" dirty="0"/>
              <a:t>    </a:t>
            </a:r>
            <a:r>
              <a:rPr lang="en-US" dirty="0" err="1"/>
              <a:t>sys.exit</a:t>
            </a:r>
            <a:r>
              <a:rPr lang="en-US" dirty="0"/>
              <a:t>(1)</a:t>
            </a:r>
          </a:p>
          <a:p>
            <a:endParaRPr lang="en-US" dirty="0"/>
          </a:p>
          <a:p>
            <a:r>
              <a:rPr lang="en-US" dirty="0"/>
              <a:t># Create a DHT object for the chosen sensor model on the chosen pin.</a:t>
            </a:r>
          </a:p>
          <a:p>
            <a:r>
              <a:rPr lang="en-US" dirty="0"/>
              <a:t>if </a:t>
            </a:r>
            <a:r>
              <a:rPr lang="en-US" dirty="0" err="1"/>
              <a:t>SENSOR_MODEL.upper</a:t>
            </a:r>
            <a:r>
              <a:rPr lang="en-US" dirty="0"/>
              <a:t>() == "DHT11":</a:t>
            </a:r>
          </a:p>
          <a:p>
            <a:r>
              <a:rPr lang="en-US" dirty="0"/>
              <a:t>    </a:t>
            </a:r>
            <a:r>
              <a:rPr lang="en-US" dirty="0" err="1"/>
              <a:t>dht_device</a:t>
            </a:r>
            <a:r>
              <a:rPr lang="en-US" dirty="0"/>
              <a:t> = adafruit_dht.DHT11(GPIO_PIN)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</a:t>
            </a:r>
            <a:r>
              <a:rPr lang="en-US" dirty="0" err="1"/>
              <a:t>dht_device</a:t>
            </a:r>
            <a:r>
              <a:rPr lang="en-US" dirty="0"/>
              <a:t> = adafruit_dht.DHT22(GPIO_PIN)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9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14B10-A441-20AC-E4B5-0B9BDD00D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3883-060C-BA20-F4BC-C2447F9A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4:</a:t>
            </a:r>
            <a:r>
              <a:rPr lang="en-US" sz="2800" dirty="0"/>
              <a:t> </a:t>
            </a:r>
            <a:r>
              <a:rPr lang="en-IN" sz="2800" dirty="0"/>
              <a:t>Raspberry Pi 3/4: collect temperature data &amp; visualize over </a:t>
            </a:r>
            <a:r>
              <a:rPr lang="en-IN" sz="2800" dirty="0" err="1"/>
              <a:t>thingspeak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3049C-5542-DF5B-A6F9-E5C8D3EF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 </a:t>
            </a:r>
            <a:r>
              <a:rPr lang="en-US" dirty="0" err="1"/>
              <a:t>upload_to_thingspeak</a:t>
            </a:r>
            <a:r>
              <a:rPr lang="en-US" dirty="0"/>
              <a:t>(</a:t>
            </a:r>
            <a:r>
              <a:rPr lang="en-US" dirty="0" err="1"/>
              <a:t>temp_c</a:t>
            </a:r>
            <a:r>
              <a:rPr lang="en-US" dirty="0"/>
              <a:t>, humidity):</a:t>
            </a:r>
          </a:p>
          <a:p>
            <a:r>
              <a:rPr lang="en-US" dirty="0"/>
              <a:t>    """Send data to </a:t>
            </a:r>
            <a:r>
              <a:rPr lang="en-US" dirty="0" err="1"/>
              <a:t>ThingSpeak</a:t>
            </a:r>
            <a:r>
              <a:rPr lang="en-US" dirty="0"/>
              <a:t> via HTTP POST."""</a:t>
            </a:r>
          </a:p>
          <a:p>
            <a:r>
              <a:rPr lang="en-US" dirty="0"/>
              <a:t>    </a:t>
            </a:r>
            <a:r>
              <a:rPr lang="en-US" dirty="0" err="1"/>
              <a:t>url</a:t>
            </a:r>
            <a:r>
              <a:rPr lang="en-US" dirty="0"/>
              <a:t> = "https://api.thingspeak.com/update"</a:t>
            </a:r>
          </a:p>
          <a:p>
            <a:r>
              <a:rPr lang="en-US" dirty="0"/>
              <a:t>    payload = {</a:t>
            </a:r>
          </a:p>
          <a:p>
            <a:r>
              <a:rPr lang="en-US" dirty="0"/>
              <a:t>        "</a:t>
            </a:r>
            <a:r>
              <a:rPr lang="en-US" dirty="0" err="1"/>
              <a:t>api_key</a:t>
            </a:r>
            <a:r>
              <a:rPr lang="en-US" dirty="0"/>
              <a:t>": THINGSPEAK_WRITE_KEY,</a:t>
            </a:r>
          </a:p>
          <a:p>
            <a:r>
              <a:rPr lang="en-US" dirty="0"/>
              <a:t>        "field1": f"{temp_c:.2f}",</a:t>
            </a:r>
          </a:p>
          <a:p>
            <a:r>
              <a:rPr lang="en-US" dirty="0"/>
              <a:t>        "field2": f"{humidity:.2f}",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 = </a:t>
            </a:r>
            <a:r>
              <a:rPr lang="en-US" dirty="0" err="1"/>
              <a:t>requests.post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, data=payload, timeout=10)</a:t>
            </a:r>
          </a:p>
          <a:p>
            <a:r>
              <a:rPr lang="en-US" dirty="0"/>
              <a:t>    # </a:t>
            </a:r>
            <a:r>
              <a:rPr lang="en-US" dirty="0" err="1"/>
              <a:t>ThingSpeak</a:t>
            </a:r>
            <a:r>
              <a:rPr lang="en-US" dirty="0"/>
              <a:t> returns an entry ID (int) or 0 on failure</a:t>
            </a:r>
          </a:p>
          <a:p>
            <a:r>
              <a:rPr lang="en-US" dirty="0"/>
              <a:t>    if </a:t>
            </a:r>
            <a:r>
              <a:rPr lang="en-US" dirty="0" err="1"/>
              <a:t>r.status_code</a:t>
            </a:r>
            <a:r>
              <a:rPr lang="en-US" dirty="0"/>
              <a:t> == 200 and </a:t>
            </a:r>
            <a:r>
              <a:rPr lang="en-US" dirty="0" err="1"/>
              <a:t>r.text.strip</a:t>
            </a:r>
            <a:r>
              <a:rPr lang="en-US" dirty="0"/>
              <a:t>().</a:t>
            </a:r>
            <a:r>
              <a:rPr lang="en-US" dirty="0" err="1"/>
              <a:t>isdigit</a:t>
            </a:r>
            <a:r>
              <a:rPr lang="en-US" dirty="0"/>
              <a:t>() and int(</a:t>
            </a:r>
            <a:r>
              <a:rPr lang="en-US" dirty="0" err="1"/>
              <a:t>r.text.strip</a:t>
            </a:r>
            <a:r>
              <a:rPr lang="en-US" dirty="0"/>
              <a:t>()) &gt; 0:</a:t>
            </a:r>
          </a:p>
          <a:p>
            <a:r>
              <a:rPr lang="en-US" dirty="0"/>
              <a:t>        return int(</a:t>
            </a:r>
            <a:r>
              <a:rPr lang="en-US" dirty="0" err="1"/>
              <a:t>r.text.strip</a:t>
            </a:r>
            <a:r>
              <a:rPr lang="en-US" dirty="0"/>
              <a:t>())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raise </a:t>
            </a:r>
            <a:r>
              <a:rPr lang="en-US" dirty="0" err="1"/>
              <a:t>RuntimeError</a:t>
            </a:r>
            <a:r>
              <a:rPr lang="en-US" dirty="0"/>
              <a:t>(</a:t>
            </a:r>
            <a:r>
              <a:rPr lang="en-US" dirty="0" err="1"/>
              <a:t>f"ThingSpeak</a:t>
            </a:r>
            <a:r>
              <a:rPr lang="en-US" dirty="0"/>
              <a:t> update failed: HTTP {</a:t>
            </a:r>
            <a:r>
              <a:rPr lang="en-US" dirty="0" err="1"/>
              <a:t>r.status_code</a:t>
            </a:r>
            <a:r>
              <a:rPr lang="en-US" dirty="0"/>
              <a:t>}, body='{</a:t>
            </a:r>
            <a:r>
              <a:rPr lang="en-US" dirty="0" err="1"/>
              <a:t>r.text.strip</a:t>
            </a:r>
            <a:r>
              <a:rPr lang="en-US" dirty="0"/>
              <a:t>()}'")</a:t>
            </a:r>
          </a:p>
        </p:txBody>
      </p:sp>
    </p:spTree>
    <p:extLst>
      <p:ext uri="{BB962C8B-B14F-4D97-AF65-F5344CB8AC3E}">
        <p14:creationId xmlns:p14="http://schemas.microsoft.com/office/powerpoint/2010/main" val="3747459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22ECF-1054-D71E-765E-06C6AEF11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9882-E02A-C69B-32AC-2CE76AE17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4:</a:t>
            </a:r>
            <a:r>
              <a:rPr lang="en-US" sz="2800" dirty="0"/>
              <a:t> </a:t>
            </a:r>
            <a:r>
              <a:rPr lang="en-IN" sz="2800" dirty="0"/>
              <a:t>Raspberry Pi 3/4: collect temperature data &amp; visualize over </a:t>
            </a:r>
            <a:r>
              <a:rPr lang="en-IN" sz="2800" dirty="0" err="1"/>
              <a:t>thingspeak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7A4CB-9857-15D1-BDF7-9F0C85549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en-US" dirty="0"/>
              <a:t>def </a:t>
            </a:r>
            <a:r>
              <a:rPr lang="en-US" dirty="0" err="1"/>
              <a:t>write_csv</a:t>
            </a:r>
            <a:r>
              <a:rPr lang="en-US" dirty="0"/>
              <a:t>(timestamp, </a:t>
            </a:r>
            <a:r>
              <a:rPr lang="en-US" dirty="0" err="1"/>
              <a:t>temp_c</a:t>
            </a:r>
            <a:r>
              <a:rPr lang="en-US" dirty="0"/>
              <a:t>, humidity):</a:t>
            </a:r>
          </a:p>
          <a:p>
            <a:r>
              <a:rPr lang="en-US" dirty="0"/>
              <a:t>    """Append a CSV line for local backup."""</a:t>
            </a:r>
          </a:p>
          <a:p>
            <a:r>
              <a:rPr lang="en-US" dirty="0"/>
              <a:t>    if not CSV_LOG:</a:t>
            </a:r>
          </a:p>
          <a:p>
            <a:r>
              <a:rPr lang="en-US" dirty="0"/>
              <a:t>        return</a:t>
            </a:r>
          </a:p>
          <a:p>
            <a:r>
              <a:rPr lang="en-US" dirty="0"/>
              <a:t>    </a:t>
            </a:r>
            <a:r>
              <a:rPr lang="en-US" dirty="0" err="1"/>
              <a:t>header_needed</a:t>
            </a:r>
            <a:r>
              <a:rPr lang="en-US" dirty="0"/>
              <a:t> = not </a:t>
            </a:r>
            <a:r>
              <a:rPr lang="en-US" dirty="0" err="1"/>
              <a:t>os.path.exists</a:t>
            </a:r>
            <a:r>
              <a:rPr lang="en-US" dirty="0"/>
              <a:t>(CSV_LOG)</a:t>
            </a:r>
          </a:p>
          <a:p>
            <a:r>
              <a:rPr lang="en-US" dirty="0"/>
              <a:t>    with open(CSV_LOG, "a", encoding="utf-8") as f:</a:t>
            </a:r>
          </a:p>
          <a:p>
            <a:r>
              <a:rPr lang="en-US" dirty="0"/>
              <a:t>        if </a:t>
            </a:r>
            <a:r>
              <a:rPr lang="en-US" dirty="0" err="1"/>
              <a:t>header_needed</a:t>
            </a:r>
            <a:r>
              <a:rPr lang="en-US" dirty="0"/>
              <a:t>:</a:t>
            </a:r>
          </a:p>
          <a:p>
            <a:r>
              <a:rPr lang="en-US" dirty="0"/>
              <a:t>            </a:t>
            </a:r>
            <a:r>
              <a:rPr lang="en-US" dirty="0" err="1"/>
              <a:t>f.write</a:t>
            </a:r>
            <a:r>
              <a:rPr lang="en-US" dirty="0"/>
              <a:t>("</a:t>
            </a:r>
            <a:r>
              <a:rPr lang="en-US" dirty="0" err="1"/>
              <a:t>timestamp,temp_c,humidity</a:t>
            </a:r>
            <a:r>
              <a:rPr lang="en-US" dirty="0"/>
              <a:t>\n")</a:t>
            </a:r>
          </a:p>
          <a:p>
            <a:r>
              <a:rPr lang="en-US" dirty="0"/>
              <a:t>        </a:t>
            </a:r>
            <a:r>
              <a:rPr lang="en-US" dirty="0" err="1"/>
              <a:t>f.write</a:t>
            </a:r>
            <a:r>
              <a:rPr lang="en-US" dirty="0"/>
              <a:t>(f"{timestamp},{temp_c:.2f},{humidity:.2f}\n")</a:t>
            </a:r>
          </a:p>
        </p:txBody>
      </p:sp>
    </p:spTree>
    <p:extLst>
      <p:ext uri="{BB962C8B-B14F-4D97-AF65-F5344CB8AC3E}">
        <p14:creationId xmlns:p14="http://schemas.microsoft.com/office/powerpoint/2010/main" val="637453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FB5FC-2101-B57E-2FC8-8DA8B64D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5997-F948-8F25-E71F-A2691DC15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4:</a:t>
            </a:r>
            <a:r>
              <a:rPr lang="en-US" sz="2800" dirty="0"/>
              <a:t> </a:t>
            </a:r>
            <a:r>
              <a:rPr lang="en-IN" sz="2800" dirty="0"/>
              <a:t>Raspberry Pi 3/4: collect temperature data &amp; visualize over </a:t>
            </a:r>
            <a:r>
              <a:rPr lang="en-IN" sz="2800" dirty="0" err="1"/>
              <a:t>thingspeak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6913B-FFDF-FD88-8A02-58A3405F2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 main():</a:t>
            </a:r>
          </a:p>
          <a:p>
            <a:r>
              <a:rPr lang="en-US" dirty="0"/>
              <a:t>    hostname = </a:t>
            </a:r>
            <a:r>
              <a:rPr lang="en-US" dirty="0" err="1"/>
              <a:t>socket.gethostname</a:t>
            </a:r>
            <a:r>
              <a:rPr lang="en-US" dirty="0"/>
              <a:t>()</a:t>
            </a:r>
          </a:p>
          <a:p>
            <a:r>
              <a:rPr lang="en-US" dirty="0"/>
              <a:t>    print(</a:t>
            </a:r>
            <a:r>
              <a:rPr lang="en-US" dirty="0" err="1"/>
              <a:t>f"Starting</a:t>
            </a:r>
            <a:r>
              <a:rPr lang="en-US" dirty="0"/>
              <a:t> DHT uploader on {hostname}. Sensor={SENSOR_MODEL} GPIO=GPIO4 Interval={INTERVAL_SEC}s")</a:t>
            </a:r>
          </a:p>
          <a:p>
            <a:r>
              <a:rPr lang="en-US" dirty="0"/>
              <a:t>    # First read sometimes fails immediately after sensor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(2)</a:t>
            </a:r>
          </a:p>
          <a:p>
            <a:endParaRPr lang="en-US" dirty="0"/>
          </a:p>
          <a:p>
            <a:r>
              <a:rPr lang="en-US" dirty="0"/>
              <a:t>    while True:</a:t>
            </a:r>
          </a:p>
          <a:p>
            <a:r>
              <a:rPr lang="en-US" dirty="0"/>
              <a:t>        </a:t>
            </a:r>
            <a:r>
              <a:rPr lang="en-US" dirty="0" err="1"/>
              <a:t>ts</a:t>
            </a:r>
            <a:r>
              <a:rPr lang="en-US" dirty="0"/>
              <a:t> = </a:t>
            </a:r>
            <a:r>
              <a:rPr lang="en-US" dirty="0" err="1"/>
              <a:t>datetime.now</a:t>
            </a:r>
            <a:r>
              <a:rPr lang="en-US" dirty="0"/>
              <a:t>().</a:t>
            </a:r>
            <a:r>
              <a:rPr lang="en-US" dirty="0" err="1"/>
              <a:t>isoformat</a:t>
            </a:r>
            <a:r>
              <a:rPr lang="en-US" dirty="0"/>
              <a:t>(</a:t>
            </a:r>
            <a:r>
              <a:rPr lang="en-US" dirty="0" err="1"/>
              <a:t>timespec</a:t>
            </a:r>
            <a:r>
              <a:rPr lang="en-US" dirty="0"/>
              <a:t>="seconds")</a:t>
            </a:r>
          </a:p>
          <a:p>
            <a:r>
              <a:rPr lang="en-US" dirty="0"/>
              <a:t>        try:</a:t>
            </a:r>
          </a:p>
          <a:p>
            <a:r>
              <a:rPr lang="en-US" dirty="0"/>
              <a:t>            # Read may raise transient errors; that's normal for DHTs</a:t>
            </a:r>
          </a:p>
          <a:p>
            <a:r>
              <a:rPr lang="en-US" dirty="0"/>
              <a:t>            </a:t>
            </a:r>
            <a:r>
              <a:rPr lang="en-US" dirty="0" err="1"/>
              <a:t>temperature_c</a:t>
            </a:r>
            <a:r>
              <a:rPr lang="en-US" dirty="0"/>
              <a:t> = </a:t>
            </a:r>
            <a:r>
              <a:rPr lang="en-US" dirty="0" err="1"/>
              <a:t>dht_device.temperature</a:t>
            </a:r>
            <a:endParaRPr lang="en-US" dirty="0"/>
          </a:p>
          <a:p>
            <a:r>
              <a:rPr lang="en-US" dirty="0"/>
              <a:t>            humidity = </a:t>
            </a:r>
            <a:r>
              <a:rPr lang="en-US" dirty="0" err="1"/>
              <a:t>dht_device.humidity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  if </a:t>
            </a:r>
            <a:r>
              <a:rPr lang="en-US" dirty="0" err="1"/>
              <a:t>temperature_c</a:t>
            </a:r>
            <a:r>
              <a:rPr lang="en-US" dirty="0"/>
              <a:t> is None or humidity is None:</a:t>
            </a:r>
          </a:p>
          <a:p>
            <a:r>
              <a:rPr lang="en-US" dirty="0"/>
              <a:t>                raise </a:t>
            </a:r>
            <a:r>
              <a:rPr lang="en-US" dirty="0" err="1"/>
              <a:t>RuntimeError</a:t>
            </a:r>
            <a:r>
              <a:rPr lang="en-US" dirty="0"/>
              <a:t>("Sensor returned None")</a:t>
            </a:r>
          </a:p>
        </p:txBody>
      </p:sp>
    </p:spTree>
    <p:extLst>
      <p:ext uri="{BB962C8B-B14F-4D97-AF65-F5344CB8AC3E}">
        <p14:creationId xmlns:p14="http://schemas.microsoft.com/office/powerpoint/2010/main" val="3680948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61162-F858-78E6-8BBE-566D047B9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6776-1A74-D55E-3A5B-8B49F46C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4:</a:t>
            </a:r>
            <a:r>
              <a:rPr lang="en-US" sz="2800" dirty="0"/>
              <a:t> </a:t>
            </a:r>
            <a:r>
              <a:rPr lang="en-IN" sz="2800" dirty="0"/>
              <a:t>Raspberry Pi 3/4: collect temperature data &amp; visualize over </a:t>
            </a:r>
            <a:r>
              <a:rPr lang="en-IN" sz="2800" dirty="0" err="1"/>
              <a:t>thingspeak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FA5E9-B850-878E-8BD4-DBFEF105B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# Basic sanity clamp</a:t>
            </a:r>
          </a:p>
          <a:p>
            <a:r>
              <a:rPr lang="en-US" dirty="0"/>
              <a:t>            if not ( -40.0 &lt;= </a:t>
            </a:r>
            <a:r>
              <a:rPr lang="en-US" dirty="0" err="1"/>
              <a:t>temperature_c</a:t>
            </a:r>
            <a:r>
              <a:rPr lang="en-US" dirty="0"/>
              <a:t> &lt;= 125.0 and 0.0 &lt;= humidity &lt;= 100.0 ):</a:t>
            </a:r>
          </a:p>
          <a:p>
            <a:r>
              <a:rPr lang="en-US" dirty="0"/>
              <a:t>                raise </a:t>
            </a:r>
            <a:r>
              <a:rPr lang="en-US" dirty="0" err="1"/>
              <a:t>ValueError</a:t>
            </a:r>
            <a:r>
              <a:rPr lang="en-US" dirty="0"/>
              <a:t>(</a:t>
            </a:r>
            <a:r>
              <a:rPr lang="en-US" dirty="0" err="1"/>
              <a:t>f"Out</a:t>
            </a:r>
            <a:r>
              <a:rPr lang="en-US" dirty="0"/>
              <a:t>-of-range reading: T={</a:t>
            </a:r>
            <a:r>
              <a:rPr lang="en-US" dirty="0" err="1"/>
              <a:t>temperature_c</a:t>
            </a:r>
            <a:r>
              <a:rPr lang="en-US" dirty="0"/>
              <a:t>}, H={humidity}")</a:t>
            </a:r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dirty="0" err="1"/>
              <a:t>entry_id</a:t>
            </a:r>
            <a:r>
              <a:rPr lang="en-US" dirty="0"/>
              <a:t> = </a:t>
            </a:r>
            <a:r>
              <a:rPr lang="en-US" dirty="0" err="1"/>
              <a:t>upload_to_thingspeak</a:t>
            </a:r>
            <a:r>
              <a:rPr lang="en-US" dirty="0"/>
              <a:t>(</a:t>
            </a:r>
            <a:r>
              <a:rPr lang="en-US" dirty="0" err="1"/>
              <a:t>temperature_c</a:t>
            </a:r>
            <a:r>
              <a:rPr lang="en-US" dirty="0"/>
              <a:t>, humidity)</a:t>
            </a:r>
          </a:p>
          <a:p>
            <a:r>
              <a:rPr lang="en-US" dirty="0"/>
              <a:t>            </a:t>
            </a:r>
            <a:r>
              <a:rPr lang="en-US" dirty="0" err="1"/>
              <a:t>write_csv</a:t>
            </a:r>
            <a:r>
              <a:rPr lang="en-US" dirty="0"/>
              <a:t>(</a:t>
            </a:r>
            <a:r>
              <a:rPr lang="en-US" dirty="0" err="1"/>
              <a:t>ts</a:t>
            </a:r>
            <a:r>
              <a:rPr lang="en-US" dirty="0"/>
              <a:t>, </a:t>
            </a:r>
            <a:r>
              <a:rPr lang="en-US" dirty="0" err="1"/>
              <a:t>temperature_c</a:t>
            </a:r>
            <a:r>
              <a:rPr lang="en-US" dirty="0"/>
              <a:t>, humidity)</a:t>
            </a:r>
          </a:p>
          <a:p>
            <a:r>
              <a:rPr lang="en-US" dirty="0"/>
              <a:t>            print(f"[{</a:t>
            </a:r>
            <a:r>
              <a:rPr lang="en-US" dirty="0" err="1"/>
              <a:t>ts</a:t>
            </a:r>
            <a:r>
              <a:rPr lang="en-US" dirty="0"/>
              <a:t>}] OK → </a:t>
            </a:r>
            <a:r>
              <a:rPr lang="en-US" dirty="0" err="1"/>
              <a:t>ThingSpeak</a:t>
            </a:r>
            <a:r>
              <a:rPr lang="en-US" dirty="0"/>
              <a:t> entry {</a:t>
            </a:r>
            <a:r>
              <a:rPr lang="en-US" dirty="0" err="1"/>
              <a:t>entry_id</a:t>
            </a:r>
            <a:r>
              <a:rPr lang="en-US" dirty="0"/>
              <a:t>} | Temp={temperature_c:.2f}°C Hum={humidity:.2f}%")</a:t>
            </a:r>
          </a:p>
          <a:p>
            <a:endParaRPr lang="en-US" dirty="0"/>
          </a:p>
          <a:p>
            <a:r>
              <a:rPr lang="en-US" dirty="0"/>
              <a:t>        except (</a:t>
            </a:r>
            <a:r>
              <a:rPr lang="en-US" dirty="0" err="1"/>
              <a:t>RuntimeError</a:t>
            </a:r>
            <a:r>
              <a:rPr lang="en-US" dirty="0"/>
              <a:t>, </a:t>
            </a:r>
            <a:r>
              <a:rPr lang="en-US" dirty="0" err="1"/>
              <a:t>ValueError</a:t>
            </a:r>
            <a:r>
              <a:rPr lang="en-US" dirty="0"/>
              <a:t>, </a:t>
            </a:r>
            <a:r>
              <a:rPr lang="en-US" dirty="0" err="1"/>
              <a:t>requests.RequestException</a:t>
            </a:r>
            <a:r>
              <a:rPr lang="en-US" dirty="0"/>
              <a:t>) as e:</a:t>
            </a:r>
          </a:p>
          <a:p>
            <a:r>
              <a:rPr lang="en-US" dirty="0"/>
              <a:t>            # DHT often throws intermittent errors; just log and continue</a:t>
            </a:r>
          </a:p>
          <a:p>
            <a:r>
              <a:rPr lang="en-US" dirty="0"/>
              <a:t>            print(f"[{</a:t>
            </a:r>
            <a:r>
              <a:rPr lang="en-US" dirty="0" err="1"/>
              <a:t>ts</a:t>
            </a:r>
            <a:r>
              <a:rPr lang="en-US" dirty="0"/>
              <a:t>}] WARN: {e}")</a:t>
            </a:r>
          </a:p>
          <a:p>
            <a:endParaRPr lang="en-US" dirty="0"/>
          </a:p>
          <a:p>
            <a:r>
              <a:rPr lang="en-US" dirty="0"/>
              <a:t>        # Respect rate limit</a:t>
            </a:r>
          </a:p>
          <a:p>
            <a:r>
              <a:rPr lang="en-US" dirty="0"/>
              <a:t>        </a:t>
            </a:r>
            <a:r>
              <a:rPr lang="en-US" dirty="0" err="1"/>
              <a:t>time.sleep</a:t>
            </a:r>
            <a:r>
              <a:rPr lang="en-US" dirty="0"/>
              <a:t>(INTERVAL_SEC)</a:t>
            </a:r>
          </a:p>
        </p:txBody>
      </p:sp>
    </p:spTree>
    <p:extLst>
      <p:ext uri="{BB962C8B-B14F-4D97-AF65-F5344CB8AC3E}">
        <p14:creationId xmlns:p14="http://schemas.microsoft.com/office/powerpoint/2010/main" val="99219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DAB0D55-FB71-0299-3B65-42C6B544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5" y="168421"/>
            <a:ext cx="10842171" cy="609282"/>
          </a:xfrm>
        </p:spPr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Embedded Device Used in the Lab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979E12-029E-8AAA-4959-C22F6D46F206}"/>
              </a:ext>
            </a:extLst>
          </p:cNvPr>
          <p:cNvGrpSpPr/>
          <p:nvPr/>
        </p:nvGrpSpPr>
        <p:grpSpPr>
          <a:xfrm>
            <a:off x="421229" y="1262741"/>
            <a:ext cx="2565859" cy="4817556"/>
            <a:chOff x="512669" y="1262741"/>
            <a:chExt cx="2565859" cy="48175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26D07A-658B-11A1-B7F4-29E2256BB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EFC"/>
                </a:clrFrom>
                <a:clrTo>
                  <a:srgbClr val="FF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7" t="28571" r="3811" b="25238"/>
            <a:stretch/>
          </p:blipFill>
          <p:spPr>
            <a:xfrm rot="16200000">
              <a:off x="-256771" y="2242868"/>
              <a:ext cx="4104741" cy="21444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915A49-4B90-0E52-FD33-CFEBA5C0F2D9}"/>
                </a:ext>
              </a:extLst>
            </p:cNvPr>
            <p:cNvSpPr/>
            <p:nvPr/>
          </p:nvSpPr>
          <p:spPr>
            <a:xfrm>
              <a:off x="512669" y="5595259"/>
              <a:ext cx="2565859" cy="485038"/>
            </a:xfrm>
            <a:prstGeom prst="rect">
              <a:avLst/>
            </a:prstGeom>
            <a:solidFill>
              <a:srgbClr val="C41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</a:rPr>
                <a:t>Node MCU (ESP8266)</a:t>
              </a:r>
            </a:p>
          </p:txBody>
        </p:sp>
      </p:grpSp>
      <p:pic>
        <p:nvPicPr>
          <p:cNvPr id="1026" name="Picture 2" descr="NVIDIA Jetson Nano Developer Kit India | Ubuy">
            <a:extLst>
              <a:ext uri="{FF2B5EF4-FFF2-40B4-BE49-F238E27FC236}">
                <a16:creationId xmlns:a16="http://schemas.microsoft.com/office/drawing/2014/main" id="{F16C0951-7416-2C17-83EE-6BF609E8B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74850" y="1842517"/>
            <a:ext cx="4072088" cy="297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091F58-5AB9-E0C6-2B17-2B0C2C7B20D8}"/>
              </a:ext>
            </a:extLst>
          </p:cNvPr>
          <p:cNvSpPr/>
          <p:nvPr/>
        </p:nvSpPr>
        <p:spPr>
          <a:xfrm>
            <a:off x="8543595" y="5595259"/>
            <a:ext cx="3190200" cy="485038"/>
          </a:xfrm>
          <a:prstGeom prst="rect">
            <a:avLst/>
          </a:prstGeom>
          <a:solidFill>
            <a:srgbClr val="C41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Jetson Nano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640911-9417-8C4A-9145-DA6233F1ED8E}"/>
              </a:ext>
            </a:extLst>
          </p:cNvPr>
          <p:cNvGrpSpPr/>
          <p:nvPr/>
        </p:nvGrpSpPr>
        <p:grpSpPr>
          <a:xfrm>
            <a:off x="4193101" y="1177286"/>
            <a:ext cx="3190200" cy="4903011"/>
            <a:chOff x="4193101" y="1177286"/>
            <a:chExt cx="3190200" cy="49030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DBF760-6492-1D2D-C14B-86530FDBCBEF}"/>
                </a:ext>
              </a:extLst>
            </p:cNvPr>
            <p:cNvSpPr/>
            <p:nvPr/>
          </p:nvSpPr>
          <p:spPr>
            <a:xfrm>
              <a:off x="4193101" y="5595259"/>
              <a:ext cx="3190200" cy="485038"/>
            </a:xfrm>
            <a:prstGeom prst="rect">
              <a:avLst/>
            </a:prstGeom>
            <a:solidFill>
              <a:srgbClr val="C41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</a:rPr>
                <a:t>RaspberryPi 4</a:t>
              </a:r>
            </a:p>
          </p:txBody>
        </p:sp>
        <p:pic>
          <p:nvPicPr>
            <p:cNvPr id="1028" name="Picture 4" descr="Raspberry Pi 4 Model B 4GB RAM DDR4 64-bit SoC @ 1.5GHz CPU Single Board  Computer : Amazon.in: Computers &amp; Accessories">
              <a:extLst>
                <a:ext uri="{FF2B5EF4-FFF2-40B4-BE49-F238E27FC236}">
                  <a16:creationId xmlns:a16="http://schemas.microsoft.com/office/drawing/2014/main" id="{A4C8DBF5-292E-7D5A-C687-10CA7D980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23971" y="1915513"/>
              <a:ext cx="4206426" cy="2729971"/>
            </a:xfrm>
            <a:prstGeom prst="rect">
              <a:avLst/>
            </a:prstGeom>
            <a:solidFill>
              <a:srgbClr val="C41A4B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28942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CBA8E-D47E-79B5-D878-2933C0385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B65E-FB33-C292-5E55-9EA0797C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4:</a:t>
            </a:r>
            <a:r>
              <a:rPr lang="en-US" sz="2800" dirty="0"/>
              <a:t> </a:t>
            </a:r>
            <a:r>
              <a:rPr lang="en-IN" sz="2800" dirty="0"/>
              <a:t>Raspberry Pi 3/4: collect temperature data &amp; visualize over </a:t>
            </a:r>
            <a:r>
              <a:rPr lang="en-IN" sz="2800" dirty="0" err="1"/>
              <a:t>thingspeak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8746B-21A2-4081-3CA8-16825FD99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en-US" dirty="0"/>
              <a:t>if __name__ == "__main__":</a:t>
            </a:r>
          </a:p>
          <a:p>
            <a:r>
              <a:rPr lang="en-US" dirty="0"/>
              <a:t>    try:</a:t>
            </a:r>
          </a:p>
          <a:p>
            <a:r>
              <a:rPr lang="en-US" dirty="0"/>
              <a:t>        main()</a:t>
            </a:r>
          </a:p>
          <a:p>
            <a:r>
              <a:rPr lang="en-US" dirty="0"/>
              <a:t>    except </a:t>
            </a:r>
            <a:r>
              <a:rPr lang="en-US" dirty="0" err="1"/>
              <a:t>KeyboardInterrupt</a:t>
            </a:r>
            <a:r>
              <a:rPr lang="en-US" dirty="0"/>
              <a:t>:</a:t>
            </a:r>
          </a:p>
          <a:p>
            <a:r>
              <a:rPr lang="en-US" dirty="0"/>
              <a:t>        print("\</a:t>
            </a:r>
            <a:r>
              <a:rPr lang="en-US" dirty="0" err="1"/>
              <a:t>nExiting</a:t>
            </a:r>
            <a:r>
              <a:rPr lang="en-US" dirty="0"/>
              <a:t>...")</a:t>
            </a:r>
          </a:p>
          <a:p>
            <a:r>
              <a:rPr lang="en-US" dirty="0"/>
              <a:t>    finally:</a:t>
            </a:r>
          </a:p>
          <a:p>
            <a:r>
              <a:rPr lang="en-US" dirty="0"/>
              <a:t>        try:</a:t>
            </a:r>
          </a:p>
          <a:p>
            <a:r>
              <a:rPr lang="en-US" dirty="0"/>
              <a:t>            </a:t>
            </a:r>
            <a:r>
              <a:rPr lang="en-US" dirty="0" err="1"/>
              <a:t>dht_device.exit</a:t>
            </a:r>
            <a:r>
              <a:rPr lang="en-US" dirty="0"/>
              <a:t>()</a:t>
            </a:r>
          </a:p>
          <a:p>
            <a:r>
              <a:rPr lang="en-US" dirty="0"/>
              <a:t>        except Exception:</a:t>
            </a:r>
          </a:p>
          <a:p>
            <a:r>
              <a:rPr lang="en-US" dirty="0"/>
              <a:t>            pass</a:t>
            </a:r>
          </a:p>
          <a:p>
            <a:r>
              <a:rPr lang="en-IN" dirty="0"/>
              <a:t>Make it executable:   </a:t>
            </a:r>
            <a:r>
              <a:rPr lang="en-US" dirty="0" err="1"/>
              <a:t>chmod</a:t>
            </a:r>
            <a:r>
              <a:rPr lang="en-US" dirty="0"/>
              <a:t> +x ~/dht-thingspeak/dht_to_thingspeak.py</a:t>
            </a:r>
          </a:p>
        </p:txBody>
      </p:sp>
    </p:spTree>
    <p:extLst>
      <p:ext uri="{BB962C8B-B14F-4D97-AF65-F5344CB8AC3E}">
        <p14:creationId xmlns:p14="http://schemas.microsoft.com/office/powerpoint/2010/main" val="2892868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8EE9B-A405-93FD-0918-AF1E28DB7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402B-35A1-EDA8-14D8-8FA9F5CC8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4:</a:t>
            </a:r>
            <a:r>
              <a:rPr lang="en-US" sz="2800" dirty="0"/>
              <a:t> </a:t>
            </a:r>
            <a:r>
              <a:rPr lang="en-IN" sz="2800" dirty="0"/>
              <a:t>Raspberry Pi 3/4: collect temperature data &amp; visualize over </a:t>
            </a:r>
            <a:r>
              <a:rPr lang="en-IN" sz="2800" dirty="0" err="1"/>
              <a:t>thingspeak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057D6-EB5E-D5B5-E319-4EDDC6478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/>
              <a:t>How many files?</a:t>
            </a:r>
          </a:p>
          <a:p>
            <a:pPr algn="just"/>
            <a:endParaRPr lang="en-US" sz="3200" b="1" dirty="0"/>
          </a:p>
          <a:p>
            <a:pPr algn="just"/>
            <a:r>
              <a:rPr lang="en-US" sz="3200" b="1" dirty="0"/>
              <a:t>On the Raspberry Pi:</a:t>
            </a:r>
            <a:r>
              <a:rPr lang="en-US" sz="3200" dirty="0"/>
              <a:t> just </a:t>
            </a:r>
            <a:r>
              <a:rPr lang="en-US" sz="3200" b="1" dirty="0"/>
              <a:t>one Python file</a:t>
            </a:r>
            <a:r>
              <a:rPr lang="en-US" sz="3200" dirty="0"/>
              <a:t> that (1) reads the DHT sensor and (2) uploads to </a:t>
            </a:r>
            <a:r>
              <a:rPr lang="en-US" sz="3200" dirty="0" err="1"/>
              <a:t>ThingSpeak</a:t>
            </a:r>
            <a:r>
              <a:rPr lang="en-US" sz="3200" dirty="0"/>
              <a:t>. 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b="1" dirty="0"/>
              <a:t>On the cloud (</a:t>
            </a:r>
            <a:r>
              <a:rPr lang="en-US" sz="3200" b="1" dirty="0" err="1"/>
              <a:t>ThingSpeak</a:t>
            </a:r>
            <a:r>
              <a:rPr lang="en-US" sz="3200" b="1" dirty="0"/>
              <a:t>):</a:t>
            </a:r>
            <a:r>
              <a:rPr lang="en-US" sz="3200" dirty="0"/>
              <a:t> you </a:t>
            </a:r>
            <a:r>
              <a:rPr lang="en-US" sz="3200" b="1" dirty="0"/>
              <a:t>don’t upload files</a:t>
            </a:r>
            <a:r>
              <a:rPr lang="en-US" sz="3200" dirty="0"/>
              <a:t>. You only </a:t>
            </a:r>
            <a:r>
              <a:rPr lang="en-US" sz="3200" b="1" dirty="0"/>
              <a:t>configure a Channel</a:t>
            </a:r>
            <a:r>
              <a:rPr lang="en-US" sz="3200" dirty="0"/>
              <a:t> (fields for Temp &amp; Humidity) and </a:t>
            </a:r>
            <a:r>
              <a:rPr lang="en-US" sz="3200" dirty="0" err="1"/>
              <a:t>ThingSpeak</a:t>
            </a:r>
            <a:r>
              <a:rPr lang="en-US" sz="3200" dirty="0"/>
              <a:t> automatically draws the </a:t>
            </a:r>
            <a:r>
              <a:rPr lang="en-US" sz="3200" b="1" dirty="0"/>
              <a:t>default graphs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64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2DC50-5C08-0CB8-A917-C0B6645EE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9CEF-C27F-128A-A83A-59291903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5:</a:t>
            </a:r>
            <a:r>
              <a:rPr lang="en-US" sz="2800" dirty="0"/>
              <a:t> </a:t>
            </a:r>
            <a:r>
              <a:rPr lang="en-IN" sz="2800" dirty="0"/>
              <a:t>Raspberry Pi 3/4: 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74E9-C37E-31E0-A8BA-F98B71FDE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92500" lnSpcReduction="10000"/>
          </a:bodyPr>
          <a:lstStyle/>
          <a:p>
            <a:r>
              <a:rPr lang="en-IN" sz="2400" b="1" dirty="0"/>
              <a:t>Hardware assumptions</a:t>
            </a:r>
            <a:endParaRPr lang="en-IN" sz="2400" dirty="0"/>
          </a:p>
          <a:p>
            <a:pPr lvl="0"/>
            <a:r>
              <a:rPr lang="en-IN" sz="2400" b="1" dirty="0"/>
              <a:t>Board</a:t>
            </a:r>
            <a:r>
              <a:rPr lang="en-IN" sz="2400" dirty="0"/>
              <a:t>: Raspberry Pi 4</a:t>
            </a:r>
          </a:p>
          <a:p>
            <a:pPr lvl="0"/>
            <a:r>
              <a:rPr lang="en-IN" sz="2400" b="1" dirty="0"/>
              <a:t>Servo</a:t>
            </a:r>
            <a:r>
              <a:rPr lang="en-IN" sz="2400" dirty="0"/>
              <a:t>: standard 3-wire (GND, VCC, signal)</a:t>
            </a:r>
          </a:p>
          <a:p>
            <a:pPr lvl="0"/>
            <a:r>
              <a:rPr lang="en-IN" sz="2400" b="1" dirty="0"/>
              <a:t>Connections</a:t>
            </a:r>
            <a:r>
              <a:rPr lang="en-IN" sz="2400" dirty="0"/>
              <a:t> (example):</a:t>
            </a:r>
          </a:p>
          <a:p>
            <a:pPr lvl="1"/>
            <a:r>
              <a:rPr lang="en-IN" sz="2400" dirty="0"/>
              <a:t>Servo </a:t>
            </a:r>
            <a:r>
              <a:rPr lang="en-IN" sz="2400" b="1" dirty="0"/>
              <a:t>GND</a:t>
            </a:r>
            <a:r>
              <a:rPr lang="en-IN" sz="2400" dirty="0"/>
              <a:t> → Raspberry Pi </a:t>
            </a:r>
            <a:r>
              <a:rPr lang="en-IN" sz="2400" b="1" dirty="0"/>
              <a:t>GND</a:t>
            </a:r>
            <a:endParaRPr lang="en-IN" sz="2400" dirty="0"/>
          </a:p>
          <a:p>
            <a:pPr lvl="1"/>
            <a:r>
              <a:rPr lang="en-IN" sz="2400" dirty="0"/>
              <a:t>Servo </a:t>
            </a:r>
            <a:r>
              <a:rPr lang="en-IN" sz="2400" b="1" dirty="0"/>
              <a:t>VCC (5V or 3.3V, as per servo spec!)</a:t>
            </a:r>
            <a:r>
              <a:rPr lang="en-IN" sz="2400" dirty="0"/>
              <a:t> → Pi </a:t>
            </a:r>
            <a:r>
              <a:rPr lang="en-IN" sz="2400" b="1" dirty="0"/>
              <a:t>5V pin</a:t>
            </a:r>
            <a:endParaRPr lang="en-IN" sz="2400" dirty="0"/>
          </a:p>
          <a:p>
            <a:pPr lvl="1"/>
            <a:r>
              <a:rPr lang="en-IN" sz="2400" dirty="0"/>
              <a:t>Servo </a:t>
            </a:r>
            <a:r>
              <a:rPr lang="en-IN" sz="2400" b="1" dirty="0"/>
              <a:t>Signal</a:t>
            </a:r>
            <a:r>
              <a:rPr lang="en-IN" sz="2400" dirty="0"/>
              <a:t> → Raspberry Pi </a:t>
            </a:r>
            <a:r>
              <a:rPr lang="en-IN" sz="2400" b="1" dirty="0"/>
              <a:t>GPIO 17</a:t>
            </a:r>
            <a:r>
              <a:rPr lang="en-IN" sz="2400" dirty="0"/>
              <a:t> (pin 11, BCM numbering)</a:t>
            </a:r>
          </a:p>
          <a:p>
            <a:r>
              <a:rPr lang="en-IN" dirty="0"/>
              <a:t>pip install </a:t>
            </a:r>
            <a:r>
              <a:rPr lang="en-IN" dirty="0" err="1"/>
              <a:t>RPi.GPIO</a:t>
            </a:r>
            <a:endParaRPr lang="en-IN" dirty="0"/>
          </a:p>
          <a:p>
            <a:r>
              <a:rPr lang="en-IN" dirty="0"/>
              <a:t>Code: servo_control.py</a:t>
            </a:r>
          </a:p>
          <a:p>
            <a:r>
              <a:rPr lang="en-IN" dirty="0"/>
              <a:t> #!/usr/bin/env python3</a:t>
            </a:r>
          </a:p>
          <a:p>
            <a:r>
              <a:rPr lang="en-IN" dirty="0"/>
              <a:t>import </a:t>
            </a:r>
            <a:r>
              <a:rPr lang="en-IN" dirty="0" err="1"/>
              <a:t>RPi.GPIO</a:t>
            </a:r>
            <a:r>
              <a:rPr lang="en-IN" dirty="0"/>
              <a:t> as GPIO</a:t>
            </a:r>
          </a:p>
          <a:p>
            <a:r>
              <a:rPr lang="en-IN" dirty="0"/>
              <a:t>import time</a:t>
            </a:r>
          </a:p>
          <a:p>
            <a:r>
              <a:rPr lang="en-IN" dirty="0"/>
              <a:t> # === Configuration ===</a:t>
            </a:r>
          </a:p>
          <a:p>
            <a:r>
              <a:rPr lang="en-IN" dirty="0"/>
              <a:t>SERVO_PIN = 17      # BCM pin number where the servo signal is connected</a:t>
            </a:r>
          </a:p>
          <a:p>
            <a:r>
              <a:rPr lang="en-IN" dirty="0"/>
              <a:t>PWM_FREQUENCY = 50  # 50 Hz for typical hobby servos</a:t>
            </a:r>
          </a:p>
          <a:p>
            <a:pPr algn="just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4560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5357F-837F-F632-8308-6024EEEA7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DD1D-F2C7-4734-78E1-40C31DAF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5:</a:t>
            </a:r>
            <a:r>
              <a:rPr lang="en-US" sz="2800" dirty="0"/>
              <a:t> </a:t>
            </a:r>
            <a:r>
              <a:rPr lang="en-IN" sz="2800" dirty="0"/>
              <a:t>Raspberry Pi 3/4: 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DFB8A-15CE-83E3-3E17-05D1EF0B0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def </a:t>
            </a:r>
            <a:r>
              <a:rPr lang="en-IN" dirty="0" err="1"/>
              <a:t>angle_to_duty_cycle</a:t>
            </a:r>
            <a:r>
              <a:rPr lang="en-IN" dirty="0"/>
              <a:t>(angle: float) -&gt; float:</a:t>
            </a:r>
          </a:p>
          <a:p>
            <a:r>
              <a:rPr lang="en-IN" dirty="0"/>
              <a:t>    """</a:t>
            </a:r>
          </a:p>
          <a:p>
            <a:r>
              <a:rPr lang="en-IN" dirty="0"/>
              <a:t>    Convert angle (0–180) to duty cycle.</a:t>
            </a:r>
          </a:p>
          <a:p>
            <a:r>
              <a:rPr lang="en-IN" dirty="0"/>
              <a:t>    Typical servo: ~2.5% (0°) to ~12.5% (180°).</a:t>
            </a:r>
          </a:p>
          <a:p>
            <a:r>
              <a:rPr lang="en-IN" dirty="0"/>
              <a:t>    You may need to tweak these numbers depending on your servo.</a:t>
            </a:r>
          </a:p>
          <a:p>
            <a:r>
              <a:rPr lang="en-IN" dirty="0"/>
              <a:t>    """</a:t>
            </a:r>
          </a:p>
          <a:p>
            <a:r>
              <a:rPr lang="en-IN" dirty="0"/>
              <a:t>    </a:t>
            </a:r>
            <a:r>
              <a:rPr lang="en-IN" dirty="0" err="1"/>
              <a:t>min_dc</a:t>
            </a:r>
            <a:r>
              <a:rPr lang="en-IN" dirty="0"/>
              <a:t> = 2.5   # duty cycle for 0°</a:t>
            </a:r>
          </a:p>
          <a:p>
            <a:r>
              <a:rPr lang="en-IN" dirty="0"/>
              <a:t>    </a:t>
            </a:r>
            <a:r>
              <a:rPr lang="en-IN" dirty="0" err="1"/>
              <a:t>max_dc</a:t>
            </a:r>
            <a:r>
              <a:rPr lang="en-IN" dirty="0"/>
              <a:t> = 12.5  # duty cycle for 180°</a:t>
            </a:r>
          </a:p>
          <a:p>
            <a:r>
              <a:rPr lang="en-IN" dirty="0"/>
              <a:t>    return </a:t>
            </a:r>
            <a:r>
              <a:rPr lang="en-IN" dirty="0" err="1"/>
              <a:t>min_dc</a:t>
            </a:r>
            <a:r>
              <a:rPr lang="en-IN" dirty="0"/>
              <a:t> + (</a:t>
            </a:r>
            <a:r>
              <a:rPr lang="en-IN" dirty="0" err="1"/>
              <a:t>max_dc</a:t>
            </a:r>
            <a:r>
              <a:rPr lang="en-IN" dirty="0"/>
              <a:t> - </a:t>
            </a:r>
            <a:r>
              <a:rPr lang="en-IN" dirty="0" err="1"/>
              <a:t>min_dc</a:t>
            </a:r>
            <a:r>
              <a:rPr lang="en-IN" dirty="0"/>
              <a:t>) * (angle / 180.0)</a:t>
            </a:r>
          </a:p>
          <a:p>
            <a:r>
              <a:rPr lang="en-IN" dirty="0"/>
              <a:t>def setup():</a:t>
            </a:r>
          </a:p>
          <a:p>
            <a:r>
              <a:rPr lang="en-IN" dirty="0"/>
              <a:t>    </a:t>
            </a:r>
            <a:r>
              <a:rPr lang="en-IN" dirty="0" err="1"/>
              <a:t>GPIO.setmode</a:t>
            </a:r>
            <a:r>
              <a:rPr lang="en-IN" dirty="0"/>
              <a:t>(GPIO.BCM)</a:t>
            </a:r>
          </a:p>
          <a:p>
            <a:r>
              <a:rPr lang="en-IN" dirty="0"/>
              <a:t>    </a:t>
            </a:r>
            <a:r>
              <a:rPr lang="en-IN" dirty="0" err="1"/>
              <a:t>GPIO.setup</a:t>
            </a:r>
            <a:r>
              <a:rPr lang="en-IN" dirty="0"/>
              <a:t>(SERVO_PIN, GPIO.OUT)</a:t>
            </a:r>
          </a:p>
          <a:p>
            <a:r>
              <a:rPr lang="en-IN" dirty="0"/>
              <a:t>    </a:t>
            </a:r>
            <a:r>
              <a:rPr lang="en-IN" dirty="0" err="1"/>
              <a:t>pwm</a:t>
            </a:r>
            <a:r>
              <a:rPr lang="en-IN" dirty="0"/>
              <a:t> = GPIO.PWM(SERVO_PIN, PWM_FREQUENCY)</a:t>
            </a:r>
          </a:p>
          <a:p>
            <a:r>
              <a:rPr lang="en-IN" dirty="0"/>
              <a:t>    </a:t>
            </a:r>
            <a:r>
              <a:rPr lang="en-IN" dirty="0" err="1"/>
              <a:t>pwm.start</a:t>
            </a:r>
            <a:r>
              <a:rPr lang="en-IN" dirty="0"/>
              <a:t>(0)  # start with 0% duty cycle</a:t>
            </a:r>
          </a:p>
          <a:p>
            <a:r>
              <a:rPr lang="en-IN" dirty="0"/>
              <a:t>    return </a:t>
            </a:r>
            <a:r>
              <a:rPr lang="en-IN" dirty="0" err="1"/>
              <a:t>pwm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59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B2A16-AA71-86EC-9662-A0B51DFDD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D610-0B54-4C7F-9DE2-0010FC86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5:</a:t>
            </a:r>
            <a:r>
              <a:rPr lang="en-US" sz="2800" dirty="0"/>
              <a:t> </a:t>
            </a:r>
            <a:r>
              <a:rPr lang="en-IN" sz="2800" dirty="0"/>
              <a:t>Raspberry Pi 3/4: 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B1AD-C63C-B87A-CABF-2350BFE2C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def main():</a:t>
            </a:r>
          </a:p>
          <a:p>
            <a:r>
              <a:rPr lang="en-IN" dirty="0"/>
              <a:t>    </a:t>
            </a:r>
            <a:r>
              <a:rPr lang="en-IN" dirty="0" err="1"/>
              <a:t>pwm</a:t>
            </a:r>
            <a:r>
              <a:rPr lang="en-IN" dirty="0"/>
              <a:t> = setup()</a:t>
            </a:r>
          </a:p>
          <a:p>
            <a:r>
              <a:rPr lang="en-IN" dirty="0"/>
              <a:t>    print("=== Servo Control (Raspberry Pi) ===")</a:t>
            </a:r>
          </a:p>
          <a:p>
            <a:r>
              <a:rPr lang="en-IN" dirty="0"/>
              <a:t>    print("Enter angle between 0 and 180 degrees.")</a:t>
            </a:r>
          </a:p>
          <a:p>
            <a:r>
              <a:rPr lang="en-IN" dirty="0"/>
              <a:t>    print("Type 'q' or 'quit' to exit.\n")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try:</a:t>
            </a:r>
          </a:p>
          <a:p>
            <a:r>
              <a:rPr lang="en-IN" dirty="0"/>
              <a:t>        while True:</a:t>
            </a:r>
          </a:p>
          <a:p>
            <a:r>
              <a:rPr lang="en-IN" dirty="0"/>
              <a:t>            </a:t>
            </a:r>
            <a:r>
              <a:rPr lang="en-IN" dirty="0" err="1"/>
              <a:t>user_input</a:t>
            </a:r>
            <a:r>
              <a:rPr lang="en-IN" dirty="0"/>
              <a:t> = input("Enter angle (0-180): ").strip().lower()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    if </a:t>
            </a:r>
            <a:r>
              <a:rPr lang="en-IN" dirty="0" err="1"/>
              <a:t>user_input</a:t>
            </a:r>
            <a:r>
              <a:rPr lang="en-IN" dirty="0"/>
              <a:t> in ("q", "quit", "exit"):</a:t>
            </a:r>
          </a:p>
          <a:p>
            <a:r>
              <a:rPr lang="en-IN" dirty="0"/>
              <a:t>                print("Exiting...")</a:t>
            </a:r>
          </a:p>
          <a:p>
            <a:r>
              <a:rPr lang="en-IN" dirty="0"/>
              <a:t>                break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5237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B3F0C-9A50-6ED1-B08E-B8EBABB2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EBB4-0BDB-C842-88BC-65FAAF17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5:</a:t>
            </a:r>
            <a:r>
              <a:rPr lang="en-US" sz="2800" dirty="0"/>
              <a:t> </a:t>
            </a:r>
            <a:r>
              <a:rPr lang="en-IN" sz="2800" dirty="0"/>
              <a:t>Raspberry Pi 3/4: 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689B6-0341-3AE9-79CD-03AB82480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en-IN" dirty="0"/>
              <a:t> # Validate numeric input</a:t>
            </a:r>
          </a:p>
          <a:p>
            <a:r>
              <a:rPr lang="en-IN" dirty="0"/>
              <a:t>            try:</a:t>
            </a:r>
          </a:p>
          <a:p>
            <a:r>
              <a:rPr lang="en-IN" dirty="0"/>
              <a:t>                angle = float(</a:t>
            </a:r>
            <a:r>
              <a:rPr lang="en-IN" dirty="0" err="1"/>
              <a:t>user_input</a:t>
            </a:r>
            <a:r>
              <a:rPr lang="en-IN" dirty="0"/>
              <a:t>)</a:t>
            </a:r>
          </a:p>
          <a:p>
            <a:r>
              <a:rPr lang="en-IN" dirty="0"/>
              <a:t>            except </a:t>
            </a:r>
            <a:r>
              <a:rPr lang="en-IN" dirty="0" err="1"/>
              <a:t>ValueError</a:t>
            </a:r>
            <a:r>
              <a:rPr lang="en-IN" dirty="0"/>
              <a:t>:</a:t>
            </a:r>
          </a:p>
          <a:p>
            <a:r>
              <a:rPr lang="en-IN" dirty="0"/>
              <a:t>                print("Please enter a valid number or 'q' to quit.")</a:t>
            </a:r>
          </a:p>
          <a:p>
            <a:r>
              <a:rPr lang="en-IN" dirty="0"/>
              <a:t>                continue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    if not 0 &lt;= angle &lt;= 180:</a:t>
            </a:r>
          </a:p>
          <a:p>
            <a:r>
              <a:rPr lang="en-IN" dirty="0"/>
              <a:t>                print("Angle must be between 0 and 180.")</a:t>
            </a:r>
          </a:p>
          <a:p>
            <a:r>
              <a:rPr lang="en-IN" dirty="0"/>
              <a:t>                continue</a:t>
            </a:r>
          </a:p>
          <a:p>
            <a:r>
              <a:rPr lang="en-IN" dirty="0"/>
              <a:t> 	duty = </a:t>
            </a:r>
            <a:r>
              <a:rPr lang="en-IN" dirty="0" err="1"/>
              <a:t>angle_to_duty_cycle</a:t>
            </a:r>
            <a:r>
              <a:rPr lang="en-IN" dirty="0"/>
              <a:t>(angle)</a:t>
            </a:r>
          </a:p>
          <a:p>
            <a:r>
              <a:rPr lang="en-IN" dirty="0"/>
              <a:t>            print(</a:t>
            </a:r>
            <a:r>
              <a:rPr lang="en-IN" dirty="0" err="1"/>
              <a:t>f"Moving</a:t>
            </a:r>
            <a:r>
              <a:rPr lang="en-IN" dirty="0"/>
              <a:t> servo to {angle:.1f}° (duty cycle ≈ {duty:.2f}%)")</a:t>
            </a:r>
          </a:p>
        </p:txBody>
      </p:sp>
    </p:spTree>
    <p:extLst>
      <p:ext uri="{BB962C8B-B14F-4D97-AF65-F5344CB8AC3E}">
        <p14:creationId xmlns:p14="http://schemas.microsoft.com/office/powerpoint/2010/main" val="1740374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6BDD7-61A7-2ADD-7FF9-6A25D0A49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3D18D-BE74-7D34-2EF5-AC29AA46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5:</a:t>
            </a:r>
            <a:r>
              <a:rPr lang="en-US" sz="2800" dirty="0"/>
              <a:t> </a:t>
            </a:r>
            <a:r>
              <a:rPr lang="en-IN" sz="2800" dirty="0"/>
              <a:t>Raspberry Pi 3/4: 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70245-EFA1-B6F5-9658-64C6F2C5B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lnSpcReduction="10000"/>
          </a:bodyPr>
          <a:lstStyle/>
          <a:p>
            <a:r>
              <a:rPr lang="en-IN" dirty="0" err="1"/>
              <a:t>pwm.ChangeDutyCycle</a:t>
            </a:r>
            <a:r>
              <a:rPr lang="en-IN" dirty="0"/>
              <a:t>(duty)</a:t>
            </a:r>
          </a:p>
          <a:p>
            <a:r>
              <a:rPr lang="en-IN" dirty="0"/>
              <a:t>            </a:t>
            </a:r>
            <a:r>
              <a:rPr lang="en-IN" dirty="0" err="1"/>
              <a:t>time.sleep</a:t>
            </a:r>
            <a:r>
              <a:rPr lang="en-IN" dirty="0"/>
              <a:t>(0.5)  # allow servo to reach the position</a:t>
            </a:r>
          </a:p>
          <a:p>
            <a:r>
              <a:rPr lang="en-IN" dirty="0"/>
              <a:t>            # Optional: stop sending pulses (some servos jitter less this way)</a:t>
            </a:r>
          </a:p>
          <a:p>
            <a:r>
              <a:rPr lang="en-IN" dirty="0"/>
              <a:t>            </a:t>
            </a:r>
            <a:r>
              <a:rPr lang="en-IN" dirty="0" err="1"/>
              <a:t>pwm.ChangeDutyCycle</a:t>
            </a:r>
            <a:r>
              <a:rPr lang="en-IN" dirty="0"/>
              <a:t>(0)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except </a:t>
            </a:r>
            <a:r>
              <a:rPr lang="en-IN" dirty="0" err="1"/>
              <a:t>KeyboardInterrupt</a:t>
            </a:r>
            <a:r>
              <a:rPr lang="en-IN" dirty="0"/>
              <a:t>:</a:t>
            </a:r>
          </a:p>
          <a:p>
            <a:r>
              <a:rPr lang="en-IN" dirty="0"/>
              <a:t>        print("\</a:t>
            </a:r>
            <a:r>
              <a:rPr lang="en-IN" dirty="0" err="1"/>
              <a:t>nInterrupted</a:t>
            </a:r>
            <a:r>
              <a:rPr lang="en-IN" dirty="0"/>
              <a:t> by user (</a:t>
            </a:r>
            <a:r>
              <a:rPr lang="en-IN" dirty="0" err="1"/>
              <a:t>Ctrl+C</a:t>
            </a:r>
            <a:r>
              <a:rPr lang="en-IN" dirty="0"/>
              <a:t>).")</a:t>
            </a:r>
          </a:p>
          <a:p>
            <a:r>
              <a:rPr lang="en-IN" dirty="0"/>
              <a:t>     finally:</a:t>
            </a:r>
          </a:p>
          <a:p>
            <a:r>
              <a:rPr lang="en-IN" dirty="0"/>
              <a:t>        </a:t>
            </a:r>
            <a:r>
              <a:rPr lang="en-IN" dirty="0" err="1"/>
              <a:t>pwm.stop</a:t>
            </a:r>
            <a:r>
              <a:rPr lang="en-IN" dirty="0"/>
              <a:t>()</a:t>
            </a:r>
          </a:p>
          <a:p>
            <a:r>
              <a:rPr lang="en-IN" dirty="0"/>
              <a:t>        </a:t>
            </a:r>
            <a:r>
              <a:rPr lang="en-IN" dirty="0" err="1"/>
              <a:t>GPIO.cleanup</a:t>
            </a:r>
            <a:r>
              <a:rPr lang="en-IN" dirty="0"/>
              <a:t>()</a:t>
            </a:r>
          </a:p>
          <a:p>
            <a:r>
              <a:rPr lang="en-IN" dirty="0"/>
              <a:t>        print("GPIO cleaned up. Goodbye!")</a:t>
            </a:r>
          </a:p>
          <a:p>
            <a:r>
              <a:rPr lang="en-IN" dirty="0"/>
              <a:t>  if __name__ == "__main__":</a:t>
            </a:r>
          </a:p>
          <a:p>
            <a:r>
              <a:rPr lang="en-IN" dirty="0"/>
              <a:t>    main()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92AA4-A01F-D28B-9F38-34EF125AB451}"/>
              </a:ext>
            </a:extLst>
          </p:cNvPr>
          <p:cNvSpPr txBox="1"/>
          <p:nvPr/>
        </p:nvSpPr>
        <p:spPr>
          <a:xfrm>
            <a:off x="6096000" y="2521527"/>
            <a:ext cx="58939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How to run:</a:t>
            </a:r>
          </a:p>
          <a:p>
            <a:r>
              <a:rPr lang="pt-BR" sz="2800" dirty="0"/>
              <a:t>chmod +x servo_control.py</a:t>
            </a:r>
            <a:endParaRPr lang="en-IN" sz="2800" dirty="0"/>
          </a:p>
          <a:p>
            <a:r>
              <a:rPr lang="pt-BR" sz="2800" dirty="0"/>
              <a:t>sudo ./servo_control.py    </a:t>
            </a:r>
          </a:p>
          <a:p>
            <a:endParaRPr lang="en-IN" sz="2800" dirty="0"/>
          </a:p>
          <a:p>
            <a:r>
              <a:rPr lang="en-IN" sz="2800" dirty="0"/>
              <a:t>Then type angles like 0, 90, 180, etc.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46700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C7B10-1DB9-9ECF-A0C2-EFCF90B5C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ADDB-7B2B-4F95-9FE3-50888624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8:</a:t>
            </a:r>
            <a:r>
              <a:rPr lang="en-US" sz="2800" dirty="0"/>
              <a:t> </a:t>
            </a:r>
            <a:r>
              <a:rPr lang="en-IN" sz="2800" dirty="0"/>
              <a:t>Socket Programming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DFDE17-9D40-749F-7EEB-1031A06B4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3" y="776375"/>
            <a:ext cx="5693352" cy="5593469"/>
          </a:xfrm>
        </p:spPr>
      </p:pic>
    </p:spTree>
    <p:extLst>
      <p:ext uri="{BB962C8B-B14F-4D97-AF65-F5344CB8AC3E}">
        <p14:creationId xmlns:p14="http://schemas.microsoft.com/office/powerpoint/2010/main" val="2819792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E9624-4A83-A846-AD4D-AFBE8C64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F433-E996-1E78-7A3E-A8B5BC04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8:</a:t>
            </a:r>
            <a:r>
              <a:rPr lang="en-US" sz="2800" dirty="0"/>
              <a:t> </a:t>
            </a:r>
            <a:r>
              <a:rPr lang="en-IN" sz="2800" dirty="0"/>
              <a:t>Client – Server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49CE-E86A-1245-021F-9267B3FC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We’ll create two programs:</a:t>
            </a:r>
          </a:p>
          <a:p>
            <a:pPr lvl="0"/>
            <a:r>
              <a:rPr lang="en-IN" dirty="0"/>
              <a:t>server.py – listens for client connections, receives messages, sends reply</a:t>
            </a:r>
          </a:p>
          <a:p>
            <a:pPr lvl="0"/>
            <a:r>
              <a:rPr lang="en-IN" dirty="0"/>
              <a:t>client.py – connects to server, sends messages typed by user</a:t>
            </a:r>
          </a:p>
          <a:p>
            <a:r>
              <a:rPr lang="en-IN" dirty="0"/>
              <a:t>Server program: server.py</a:t>
            </a:r>
          </a:p>
          <a:p>
            <a:r>
              <a:rPr lang="en-IN" dirty="0"/>
              <a:t>#!/usr/bin/env python3</a:t>
            </a:r>
          </a:p>
          <a:p>
            <a:r>
              <a:rPr lang="en-IN" dirty="0"/>
              <a:t>import socket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HOST = "127.0.0.1"  # localhost (use Pi's IP if connecting from another machine)</a:t>
            </a:r>
          </a:p>
          <a:p>
            <a:r>
              <a:rPr lang="en-IN" dirty="0"/>
              <a:t>PORT = 5000         # any free port &gt;1024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def main():</a:t>
            </a:r>
          </a:p>
          <a:p>
            <a:r>
              <a:rPr lang="en-IN" dirty="0"/>
              <a:t>    # Create TCP socket</a:t>
            </a:r>
          </a:p>
          <a:p>
            <a:r>
              <a:rPr lang="en-IN" dirty="0"/>
              <a:t>    </a:t>
            </a:r>
            <a:r>
              <a:rPr lang="en-IN" dirty="0" err="1"/>
              <a:t>server_socket</a:t>
            </a:r>
            <a:r>
              <a:rPr lang="en-IN" dirty="0"/>
              <a:t> = </a:t>
            </a:r>
            <a:r>
              <a:rPr lang="en-IN" dirty="0" err="1"/>
              <a:t>socket.socket</a:t>
            </a:r>
            <a:r>
              <a:rPr lang="en-IN" dirty="0"/>
              <a:t>(</a:t>
            </a:r>
            <a:r>
              <a:rPr lang="en-IN" dirty="0" err="1"/>
              <a:t>socket.AF_INET</a:t>
            </a:r>
            <a:r>
              <a:rPr lang="en-IN" dirty="0"/>
              <a:t>, </a:t>
            </a:r>
            <a:r>
              <a:rPr lang="en-IN" dirty="0" err="1"/>
              <a:t>socket.SOCK_STREAM</a:t>
            </a:r>
            <a:r>
              <a:rPr lang="en-IN" dirty="0"/>
              <a:t>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# Allow quick reuse of the port after program exit</a:t>
            </a:r>
          </a:p>
          <a:p>
            <a:r>
              <a:rPr lang="en-IN" dirty="0"/>
              <a:t>    </a:t>
            </a:r>
            <a:r>
              <a:rPr lang="en-IN" dirty="0" err="1"/>
              <a:t>server_socket.setsockopt</a:t>
            </a:r>
            <a:r>
              <a:rPr lang="en-IN" dirty="0"/>
              <a:t>(</a:t>
            </a:r>
            <a:r>
              <a:rPr lang="en-IN" dirty="0" err="1"/>
              <a:t>socket.SOL_SOCKET</a:t>
            </a:r>
            <a:r>
              <a:rPr lang="en-IN" dirty="0"/>
              <a:t>, </a:t>
            </a:r>
            <a:r>
              <a:rPr lang="en-IN" dirty="0" err="1"/>
              <a:t>socket.SO_REUSEADDR</a:t>
            </a:r>
            <a:r>
              <a:rPr lang="en-IN" dirty="0"/>
              <a:t>, 1)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891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6F0D-EAFC-FB27-A718-17A377F16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526B-1C58-50F3-072E-13A122D8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8:</a:t>
            </a:r>
            <a:r>
              <a:rPr lang="en-US" sz="2800" dirty="0"/>
              <a:t> </a:t>
            </a:r>
            <a:r>
              <a:rPr lang="en-IN" sz="2800" dirty="0"/>
              <a:t>Client – Server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A350-4ECB-7667-572E-EE4C63AB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 # Bind socket to address and port</a:t>
            </a:r>
          </a:p>
          <a:p>
            <a:r>
              <a:rPr lang="en-IN" dirty="0"/>
              <a:t>    </a:t>
            </a:r>
            <a:r>
              <a:rPr lang="en-IN" dirty="0" err="1"/>
              <a:t>server_socket.bind</a:t>
            </a:r>
            <a:r>
              <a:rPr lang="en-IN" dirty="0"/>
              <a:t>((HOST, PORT))</a:t>
            </a:r>
          </a:p>
          <a:p>
            <a:r>
              <a:rPr lang="en-IN" dirty="0"/>
              <a:t>    </a:t>
            </a:r>
            <a:r>
              <a:rPr lang="en-IN" dirty="0" err="1"/>
              <a:t>server_socket.listen</a:t>
            </a:r>
            <a:r>
              <a:rPr lang="en-IN" dirty="0"/>
              <a:t>(1)  # listen for 1 connection (can increase if needed)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print(</a:t>
            </a:r>
            <a:r>
              <a:rPr lang="en-IN" dirty="0" err="1"/>
              <a:t>f"Server</a:t>
            </a:r>
            <a:r>
              <a:rPr lang="en-IN" dirty="0"/>
              <a:t> listening on {HOST}:{PORT}...")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# Accept a client connection</a:t>
            </a:r>
          </a:p>
          <a:p>
            <a:r>
              <a:rPr lang="en-IN" dirty="0"/>
              <a:t>    conn, </a:t>
            </a:r>
            <a:r>
              <a:rPr lang="en-IN" dirty="0" err="1"/>
              <a:t>addr</a:t>
            </a:r>
            <a:r>
              <a:rPr lang="en-IN" dirty="0"/>
              <a:t> = </a:t>
            </a:r>
            <a:r>
              <a:rPr lang="en-IN" dirty="0" err="1"/>
              <a:t>server_socket.accept</a:t>
            </a:r>
            <a:r>
              <a:rPr lang="en-IN" dirty="0"/>
              <a:t>()</a:t>
            </a:r>
          </a:p>
          <a:p>
            <a:r>
              <a:rPr lang="en-IN" dirty="0"/>
              <a:t>    print(</a:t>
            </a:r>
            <a:r>
              <a:rPr lang="en-IN" dirty="0" err="1"/>
              <a:t>f"Connected</a:t>
            </a:r>
            <a:r>
              <a:rPr lang="en-IN" dirty="0"/>
              <a:t> by {</a:t>
            </a:r>
            <a:r>
              <a:rPr lang="en-IN" dirty="0" err="1"/>
              <a:t>addr</a:t>
            </a:r>
            <a:r>
              <a:rPr lang="en-IN" dirty="0"/>
              <a:t>}")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with conn:</a:t>
            </a:r>
          </a:p>
          <a:p>
            <a:r>
              <a:rPr lang="en-IN" dirty="0"/>
              <a:t>        while True:</a:t>
            </a:r>
          </a:p>
          <a:p>
            <a:r>
              <a:rPr lang="en-IN" dirty="0"/>
              <a:t>            data = </a:t>
            </a:r>
            <a:r>
              <a:rPr lang="en-IN" dirty="0" err="1"/>
              <a:t>conn.recv</a:t>
            </a:r>
            <a:r>
              <a:rPr lang="en-IN" dirty="0"/>
              <a:t>(1024)  # receive up to 1024 bytes</a:t>
            </a:r>
          </a:p>
          <a:p>
            <a:r>
              <a:rPr lang="en-IN" dirty="0"/>
              <a:t>            if not data:</a:t>
            </a:r>
          </a:p>
          <a:p>
            <a:r>
              <a:rPr lang="en-IN" dirty="0"/>
              <a:t>                print("Client disconnected.")</a:t>
            </a:r>
          </a:p>
          <a:p>
            <a:r>
              <a:rPr lang="en-IN" dirty="0"/>
              <a:t>                break</a:t>
            </a:r>
          </a:p>
        </p:txBody>
      </p:sp>
    </p:spTree>
    <p:extLst>
      <p:ext uri="{BB962C8B-B14F-4D97-AF65-F5344CB8AC3E}">
        <p14:creationId xmlns:p14="http://schemas.microsoft.com/office/powerpoint/2010/main" val="26126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DAB0D55-FB71-0299-3B65-42C6B544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10" y="49504"/>
            <a:ext cx="10820600" cy="609282"/>
          </a:xfrm>
        </p:spPr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Embedded Device Used in the Lab (Contd.)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15A49-4B90-0E52-FD33-CFEBA5C0F2D9}"/>
              </a:ext>
            </a:extLst>
          </p:cNvPr>
          <p:cNvSpPr/>
          <p:nvPr/>
        </p:nvSpPr>
        <p:spPr>
          <a:xfrm>
            <a:off x="-1" y="892631"/>
            <a:ext cx="4016829" cy="485038"/>
          </a:xfrm>
          <a:prstGeom prst="rect">
            <a:avLst/>
          </a:prstGeom>
          <a:solidFill>
            <a:srgbClr val="C41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Node MCU (ESP8266)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2ADF3-B1AC-923D-637F-116DA4EBBE43}"/>
              </a:ext>
            </a:extLst>
          </p:cNvPr>
          <p:cNvSpPr txBox="1"/>
          <p:nvPr/>
        </p:nvSpPr>
        <p:spPr>
          <a:xfrm>
            <a:off x="589547" y="1754722"/>
            <a:ext cx="10996863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342900" algn="just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228600" algn="l"/>
              </a:tabLst>
            </a:pPr>
            <a:r>
              <a:rPr lang="en-IN" sz="2300" kern="50" dirty="0">
                <a:effectLst/>
                <a:ea typeface="Droid Sans Fallback"/>
                <a:cs typeface="FreeSans"/>
              </a:rPr>
              <a:t>The NodeMCU (Node Micro Controller Unit) is an </a:t>
            </a:r>
            <a:r>
              <a:rPr lang="en-IN" sz="2300" kern="50" dirty="0">
                <a:solidFill>
                  <a:srgbClr val="3333FF"/>
                </a:solidFill>
                <a:effectLst/>
                <a:ea typeface="Droid Sans Fallback"/>
                <a:cs typeface="FreeSans"/>
              </a:rPr>
              <a:t>open-source software and hardware development environment built around an inexpensive System-on-a-Chip (SoC) </a:t>
            </a:r>
            <a:r>
              <a:rPr lang="en-IN" sz="2300" kern="50" dirty="0">
                <a:effectLst/>
                <a:ea typeface="Droid Sans Fallback"/>
                <a:cs typeface="FreeSans"/>
              </a:rPr>
              <a:t>called the ESP8266. </a:t>
            </a:r>
          </a:p>
          <a:p>
            <a:pPr marL="571500" indent="-342900" algn="just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228600" algn="l"/>
              </a:tabLst>
            </a:pPr>
            <a:r>
              <a:rPr lang="en-IN" sz="2300" kern="50" dirty="0">
                <a:effectLst/>
                <a:ea typeface="Droid Sans Fallback"/>
                <a:cs typeface="FreeSans"/>
              </a:rPr>
              <a:t>The ESP8266, </a:t>
            </a:r>
            <a:r>
              <a:rPr lang="en-IN" sz="2300" kern="50" dirty="0">
                <a:solidFill>
                  <a:srgbClr val="3333FF"/>
                </a:solidFill>
                <a:effectLst/>
                <a:ea typeface="Droid Sans Fallback"/>
                <a:cs typeface="FreeSans"/>
              </a:rPr>
              <a:t>designed and manufactured by Espressif Systems</a:t>
            </a:r>
            <a:r>
              <a:rPr lang="en-IN" sz="2300" kern="50" dirty="0">
                <a:effectLst/>
                <a:ea typeface="Droid Sans Fallback"/>
                <a:cs typeface="FreeSans"/>
              </a:rPr>
              <a:t>, contains the crucial elements of a computer: </a:t>
            </a:r>
            <a:r>
              <a:rPr lang="en-IN" sz="2300" kern="50" dirty="0">
                <a:solidFill>
                  <a:srgbClr val="3333FF"/>
                </a:solidFill>
                <a:effectLst/>
                <a:ea typeface="Droid Sans Fallback"/>
                <a:cs typeface="FreeSans"/>
              </a:rPr>
              <a:t>CPU, RAM, networking (WiFi), and even a modern operating system and SDK. </a:t>
            </a:r>
          </a:p>
          <a:p>
            <a:pPr marL="571500" indent="-342900" algn="just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228600" algn="l"/>
              </a:tabLst>
            </a:pPr>
            <a:r>
              <a:rPr lang="en-US" sz="2300" kern="50" dirty="0">
                <a:effectLst/>
                <a:ea typeface="Droid Sans Fallback"/>
                <a:cs typeface="FreeSans"/>
              </a:rPr>
              <a:t>The ESP8266 can run </a:t>
            </a:r>
            <a:r>
              <a:rPr lang="en-US" sz="2300" kern="50" dirty="0">
                <a:solidFill>
                  <a:srgbClr val="3333FF"/>
                </a:solidFill>
                <a:effectLst/>
                <a:ea typeface="Droid Sans Fallback"/>
                <a:cs typeface="FreeSans"/>
              </a:rPr>
              <a:t>Arduino and </a:t>
            </a:r>
            <a:r>
              <a:rPr lang="en-US" sz="2300" kern="50" dirty="0" err="1">
                <a:solidFill>
                  <a:srgbClr val="3333FF"/>
                </a:solidFill>
                <a:effectLst/>
                <a:ea typeface="Droid Sans Fallback"/>
                <a:cs typeface="FreeSans"/>
              </a:rPr>
              <a:t>MicroPython</a:t>
            </a:r>
            <a:r>
              <a:rPr lang="en-US" sz="2300" kern="50" dirty="0">
                <a:solidFill>
                  <a:srgbClr val="3333FF"/>
                </a:solidFill>
                <a:effectLst/>
                <a:ea typeface="Droid Sans Fallback"/>
                <a:cs typeface="FreeSans"/>
              </a:rPr>
              <a:t>, which are two popular software platforms for programming the board</a:t>
            </a:r>
            <a:r>
              <a:rPr lang="en-US" sz="2300" kern="50" dirty="0">
                <a:effectLst/>
                <a:ea typeface="Droid Sans Fallback"/>
                <a:cs typeface="FreeSans"/>
              </a:rPr>
              <a:t>.</a:t>
            </a:r>
          </a:p>
          <a:p>
            <a:pPr marL="571500" indent="-342900" algn="just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228600" algn="l"/>
              </a:tabLst>
            </a:pPr>
            <a:r>
              <a:rPr lang="en-US" sz="2300" kern="50" dirty="0">
                <a:effectLst/>
                <a:ea typeface="Droid Sans Fallback"/>
                <a:cs typeface="FreeSans"/>
              </a:rPr>
              <a:t>It has </a:t>
            </a:r>
            <a:r>
              <a:rPr lang="en-US" sz="2300" kern="50" dirty="0">
                <a:solidFill>
                  <a:srgbClr val="3333FF"/>
                </a:solidFill>
                <a:effectLst/>
                <a:ea typeface="Droid Sans Fallback"/>
                <a:cs typeface="FreeSans"/>
              </a:rPr>
              <a:t>11 digital input/output pins, 6 analog input pins, and 1 UART header</a:t>
            </a:r>
            <a:r>
              <a:rPr lang="en-US" sz="2300" kern="50" dirty="0">
                <a:effectLst/>
                <a:ea typeface="Droid Sans Fallback"/>
                <a:cs typeface="FreeSans"/>
              </a:rPr>
              <a:t>, making it a versatile and powerful platform for electronic projects.</a:t>
            </a:r>
            <a:endParaRPr lang="en-IN" sz="2300" kern="50" dirty="0">
              <a:effectLst/>
              <a:ea typeface="Droid Sans Fallback"/>
              <a:cs typeface="FreeSans"/>
            </a:endParaRPr>
          </a:p>
          <a:p>
            <a:pPr marL="571500" indent="-342900" algn="just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228600" algn="l"/>
              </a:tabLst>
            </a:pPr>
            <a:r>
              <a:rPr lang="en-IN" sz="2300" kern="50" dirty="0">
                <a:effectLst/>
                <a:ea typeface="Droid Sans Fallback"/>
                <a:cs typeface="FreeSans"/>
              </a:rPr>
              <a:t>That makes it an </a:t>
            </a:r>
            <a:r>
              <a:rPr lang="en-IN" sz="2300" kern="50" dirty="0">
                <a:solidFill>
                  <a:srgbClr val="3333FF"/>
                </a:solidFill>
                <a:effectLst/>
                <a:ea typeface="Droid Sans Fallback"/>
                <a:cs typeface="FreeSans"/>
              </a:rPr>
              <a:t>excellent choice for Internet of Things (IoT) projects of all kinds</a:t>
            </a:r>
            <a:r>
              <a:rPr lang="en-IN" sz="2300" kern="50" dirty="0">
                <a:effectLst/>
                <a:ea typeface="Droid Sans Fallback"/>
                <a:cs typeface="FreeSan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7610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A692B-F827-6EDE-4D07-684C5C0C1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6B94-8507-B213-BDB1-404BA61F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8:</a:t>
            </a:r>
            <a:r>
              <a:rPr lang="en-US" sz="2800" dirty="0"/>
              <a:t> </a:t>
            </a:r>
            <a:r>
              <a:rPr lang="en-IN" sz="2800" dirty="0"/>
              <a:t>Client – Server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41F1F-A71B-31F0-BAB6-39AD874B5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message = </a:t>
            </a:r>
            <a:r>
              <a:rPr lang="en-IN" dirty="0" err="1"/>
              <a:t>data.decode</a:t>
            </a:r>
            <a:r>
              <a:rPr lang="en-IN" dirty="0"/>
              <a:t>("utf-8")</a:t>
            </a:r>
          </a:p>
          <a:p>
            <a:r>
              <a:rPr lang="en-IN" dirty="0"/>
              <a:t>            print(</a:t>
            </a:r>
            <a:r>
              <a:rPr lang="en-IN" dirty="0" err="1"/>
              <a:t>f"Client</a:t>
            </a:r>
            <a:r>
              <a:rPr lang="en-IN" dirty="0"/>
              <a:t> says: {message}")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    if </a:t>
            </a:r>
            <a:r>
              <a:rPr lang="en-IN" dirty="0" err="1"/>
              <a:t>message.lower</a:t>
            </a:r>
            <a:r>
              <a:rPr lang="en-IN" dirty="0"/>
              <a:t>() in ("exit", "quit"):</a:t>
            </a:r>
          </a:p>
          <a:p>
            <a:r>
              <a:rPr lang="en-IN" dirty="0"/>
              <a:t>                print("Client requested to close the connection.")</a:t>
            </a:r>
          </a:p>
          <a:p>
            <a:r>
              <a:rPr lang="en-IN" dirty="0"/>
              <a:t>                break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    # Prepare response</a:t>
            </a:r>
          </a:p>
          <a:p>
            <a:r>
              <a:rPr lang="en-IN" dirty="0"/>
              <a:t>            response = </a:t>
            </a:r>
            <a:r>
              <a:rPr lang="en-IN" dirty="0" err="1"/>
              <a:t>f"Server</a:t>
            </a:r>
            <a:r>
              <a:rPr lang="en-IN" dirty="0"/>
              <a:t> received: {message}"</a:t>
            </a:r>
          </a:p>
          <a:p>
            <a:r>
              <a:rPr lang="en-IN" dirty="0"/>
              <a:t>            </a:t>
            </a:r>
            <a:r>
              <a:rPr lang="en-IN" dirty="0" err="1"/>
              <a:t>conn.sendall</a:t>
            </a:r>
            <a:r>
              <a:rPr lang="en-IN" dirty="0"/>
              <a:t>(</a:t>
            </a:r>
            <a:r>
              <a:rPr lang="en-IN" dirty="0" err="1"/>
              <a:t>response.encode</a:t>
            </a:r>
            <a:r>
              <a:rPr lang="en-IN" dirty="0"/>
              <a:t>("utf-8"))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</a:t>
            </a:r>
            <a:r>
              <a:rPr lang="en-IN" dirty="0" err="1"/>
              <a:t>server_socket.close</a:t>
            </a:r>
            <a:r>
              <a:rPr lang="en-IN" dirty="0"/>
              <a:t>()</a:t>
            </a:r>
          </a:p>
          <a:p>
            <a:r>
              <a:rPr lang="en-IN" dirty="0"/>
              <a:t>    print("Server socket closed.")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if __name__ == "__main__":</a:t>
            </a:r>
          </a:p>
          <a:p>
            <a:r>
              <a:rPr lang="en-IN" dirty="0"/>
              <a:t>    main()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94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7191-D6AF-B3AC-6BEC-1FBF7BBF0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729E-0D11-B785-A7F8-2D3E332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8:</a:t>
            </a:r>
            <a:r>
              <a:rPr lang="en-US" sz="2800" dirty="0"/>
              <a:t> </a:t>
            </a:r>
            <a:r>
              <a:rPr lang="en-IN" sz="2800" dirty="0"/>
              <a:t>Client – Server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CE69-0C70-F644-EE96-CF73AE2F6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r>
              <a:rPr lang="en-IN" dirty="0"/>
              <a:t>Client program: client.py</a:t>
            </a:r>
          </a:p>
          <a:p>
            <a:r>
              <a:rPr lang="en-IN" dirty="0"/>
              <a:t>#!/usr/bin/env python3</a:t>
            </a:r>
          </a:p>
          <a:p>
            <a:r>
              <a:rPr lang="en-IN" dirty="0"/>
              <a:t>import socket</a:t>
            </a:r>
          </a:p>
          <a:p>
            <a:r>
              <a:rPr lang="en-IN" dirty="0"/>
              <a:t>SERVER_HOST = "127.0.0.1"  # use server IP if on a different machine</a:t>
            </a:r>
          </a:p>
          <a:p>
            <a:r>
              <a:rPr lang="en-IN" dirty="0"/>
              <a:t>SERVER_PORT = 5000</a:t>
            </a:r>
          </a:p>
          <a:p>
            <a:r>
              <a:rPr lang="en-IN" dirty="0"/>
              <a:t>def main():</a:t>
            </a:r>
          </a:p>
          <a:p>
            <a:r>
              <a:rPr lang="en-IN" dirty="0"/>
              <a:t>    # Create TCP socket</a:t>
            </a:r>
          </a:p>
          <a:p>
            <a:r>
              <a:rPr lang="en-IN" dirty="0"/>
              <a:t>    </a:t>
            </a:r>
            <a:r>
              <a:rPr lang="en-IN" dirty="0" err="1"/>
              <a:t>client_socket</a:t>
            </a:r>
            <a:r>
              <a:rPr lang="en-IN" dirty="0"/>
              <a:t> = </a:t>
            </a:r>
            <a:r>
              <a:rPr lang="en-IN" dirty="0" err="1"/>
              <a:t>socket.socket</a:t>
            </a:r>
            <a:r>
              <a:rPr lang="en-IN" dirty="0"/>
              <a:t>(</a:t>
            </a:r>
            <a:r>
              <a:rPr lang="en-IN" dirty="0" err="1"/>
              <a:t>socket.AF_INET</a:t>
            </a:r>
            <a:r>
              <a:rPr lang="en-IN" dirty="0"/>
              <a:t>, </a:t>
            </a:r>
            <a:r>
              <a:rPr lang="en-IN" dirty="0" err="1"/>
              <a:t>socket.SOCK_STREAM</a:t>
            </a:r>
            <a:r>
              <a:rPr lang="en-IN" dirty="0"/>
              <a:t>)</a:t>
            </a:r>
          </a:p>
          <a:p>
            <a:r>
              <a:rPr lang="en-IN" dirty="0"/>
              <a:t>    try:</a:t>
            </a:r>
          </a:p>
          <a:p>
            <a:r>
              <a:rPr lang="en-IN" dirty="0"/>
              <a:t>        </a:t>
            </a:r>
            <a:r>
              <a:rPr lang="en-IN" dirty="0" err="1"/>
              <a:t>client_socket.connect</a:t>
            </a:r>
            <a:r>
              <a:rPr lang="en-IN" dirty="0"/>
              <a:t>((SERVER_HOST, SERVER_PORT))</a:t>
            </a:r>
          </a:p>
          <a:p>
            <a:r>
              <a:rPr lang="en-IN" dirty="0"/>
              <a:t>        print(</a:t>
            </a:r>
            <a:r>
              <a:rPr lang="en-IN" dirty="0" err="1"/>
              <a:t>f"Connected</a:t>
            </a:r>
            <a:r>
              <a:rPr lang="en-IN" dirty="0"/>
              <a:t> to server at {SERVER_HOST}:{SERVER_PORT}")</a:t>
            </a:r>
          </a:p>
          <a:p>
            <a:r>
              <a:rPr lang="en-IN" dirty="0"/>
              <a:t>        print("Type messages to send. Type 'exit' to quit.\n")</a:t>
            </a:r>
          </a:p>
        </p:txBody>
      </p:sp>
    </p:spTree>
    <p:extLst>
      <p:ext uri="{BB962C8B-B14F-4D97-AF65-F5344CB8AC3E}">
        <p14:creationId xmlns:p14="http://schemas.microsoft.com/office/powerpoint/2010/main" val="2153182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CB75B-0CAF-CB41-0A19-4275729E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69F1-BC83-FE7A-C3CA-201C8DB0F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8:</a:t>
            </a:r>
            <a:r>
              <a:rPr lang="en-US" sz="2800" dirty="0"/>
              <a:t> </a:t>
            </a:r>
            <a:r>
              <a:rPr lang="en-IN" sz="2800" dirty="0"/>
              <a:t>Client – Server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96B5-C69B-17DA-0BB9-98F61E03A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while True:</a:t>
            </a:r>
          </a:p>
          <a:p>
            <a:r>
              <a:rPr lang="en-IN" dirty="0"/>
              <a:t>            message = input("You: ").strip()</a:t>
            </a:r>
          </a:p>
          <a:p>
            <a:r>
              <a:rPr lang="en-IN" dirty="0"/>
              <a:t>            if not message:</a:t>
            </a:r>
          </a:p>
          <a:p>
            <a:r>
              <a:rPr lang="en-IN" dirty="0"/>
              <a:t>                continue</a:t>
            </a:r>
          </a:p>
          <a:p>
            <a:r>
              <a:rPr lang="en-IN" dirty="0"/>
              <a:t>            </a:t>
            </a:r>
            <a:r>
              <a:rPr lang="en-IN" dirty="0" err="1"/>
              <a:t>client_socket.sendall</a:t>
            </a:r>
            <a:r>
              <a:rPr lang="en-IN" dirty="0"/>
              <a:t>(</a:t>
            </a:r>
            <a:r>
              <a:rPr lang="en-IN" dirty="0" err="1"/>
              <a:t>message.encode</a:t>
            </a:r>
            <a:r>
              <a:rPr lang="en-IN" dirty="0"/>
              <a:t>("utf-8"))</a:t>
            </a:r>
          </a:p>
          <a:p>
            <a:r>
              <a:rPr lang="en-IN" dirty="0"/>
              <a:t>            if </a:t>
            </a:r>
            <a:r>
              <a:rPr lang="en-IN" dirty="0" err="1"/>
              <a:t>message.lower</a:t>
            </a:r>
            <a:r>
              <a:rPr lang="en-IN" dirty="0"/>
              <a:t>() in ("exit", "quit"):</a:t>
            </a:r>
          </a:p>
          <a:p>
            <a:r>
              <a:rPr lang="en-IN" dirty="0"/>
              <a:t>                print("Closing connection...")</a:t>
            </a:r>
          </a:p>
          <a:p>
            <a:r>
              <a:rPr lang="en-IN" dirty="0"/>
              <a:t>                break</a:t>
            </a:r>
          </a:p>
          <a:p>
            <a:r>
              <a:rPr lang="en-IN" dirty="0"/>
              <a:t> </a:t>
            </a:r>
          </a:p>
          <a:p>
            <a:r>
              <a:rPr lang="en-IN" dirty="0"/>
              <a:t>            # Receive reply from server</a:t>
            </a:r>
          </a:p>
          <a:p>
            <a:r>
              <a:rPr lang="en-IN" dirty="0"/>
              <a:t>            data = </a:t>
            </a:r>
            <a:r>
              <a:rPr lang="en-IN" dirty="0" err="1"/>
              <a:t>client_socket.recv</a:t>
            </a:r>
            <a:r>
              <a:rPr lang="en-IN" dirty="0"/>
              <a:t>(1024)</a:t>
            </a:r>
          </a:p>
          <a:p>
            <a:r>
              <a:rPr lang="en-IN" dirty="0"/>
              <a:t>            if not data:</a:t>
            </a:r>
          </a:p>
          <a:p>
            <a:r>
              <a:rPr lang="en-IN" dirty="0"/>
              <a:t>                print("Server closed the connection.")</a:t>
            </a:r>
          </a:p>
          <a:p>
            <a:r>
              <a:rPr lang="en-IN" dirty="0"/>
              <a:t>                break</a:t>
            </a:r>
          </a:p>
        </p:txBody>
      </p:sp>
    </p:spTree>
    <p:extLst>
      <p:ext uri="{BB962C8B-B14F-4D97-AF65-F5344CB8AC3E}">
        <p14:creationId xmlns:p14="http://schemas.microsoft.com/office/powerpoint/2010/main" val="3633847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6B641-3B31-E168-A9CC-D4027A5F9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F468-5BBC-9FA3-D56F-2E741074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IN" sz="2800" dirty="0"/>
              <a:t>Experiment 8:</a:t>
            </a:r>
            <a:r>
              <a:rPr lang="en-US" sz="2800" dirty="0"/>
              <a:t> </a:t>
            </a:r>
            <a:r>
              <a:rPr lang="en-IN" sz="2800" dirty="0"/>
              <a:t>Client – Server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42ED-64D6-4005-D173-468164E31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 print("Server:", </a:t>
            </a:r>
            <a:r>
              <a:rPr lang="en-IN" dirty="0" err="1"/>
              <a:t>data.decode</a:t>
            </a:r>
            <a:r>
              <a:rPr lang="en-IN" dirty="0"/>
              <a:t>("utf-8"))</a:t>
            </a:r>
          </a:p>
          <a:p>
            <a:r>
              <a:rPr lang="en-IN" dirty="0"/>
              <a:t>    except </a:t>
            </a:r>
            <a:r>
              <a:rPr lang="en-IN" dirty="0" err="1"/>
              <a:t>ConnectionRefusedError</a:t>
            </a:r>
            <a:r>
              <a:rPr lang="en-IN" dirty="0"/>
              <a:t>:</a:t>
            </a:r>
          </a:p>
          <a:p>
            <a:r>
              <a:rPr lang="en-IN" dirty="0"/>
              <a:t>        print("Could not connect to the server. Is it running?")</a:t>
            </a:r>
          </a:p>
          <a:p>
            <a:r>
              <a:rPr lang="en-IN" dirty="0"/>
              <a:t>    finally:</a:t>
            </a:r>
          </a:p>
          <a:p>
            <a:r>
              <a:rPr lang="en-IN" dirty="0"/>
              <a:t>        </a:t>
            </a:r>
            <a:r>
              <a:rPr lang="en-IN" dirty="0" err="1"/>
              <a:t>client_socket.close</a:t>
            </a:r>
            <a:r>
              <a:rPr lang="en-IN" dirty="0"/>
              <a:t>()</a:t>
            </a:r>
          </a:p>
          <a:p>
            <a:r>
              <a:rPr lang="en-IN" dirty="0"/>
              <a:t>        print("Client socket closed.")</a:t>
            </a:r>
          </a:p>
          <a:p>
            <a:r>
              <a:rPr lang="en-IN" dirty="0"/>
              <a:t>if __name__ == "__main__":</a:t>
            </a:r>
          </a:p>
          <a:p>
            <a:r>
              <a:rPr lang="en-IN" dirty="0"/>
              <a:t>    main()</a:t>
            </a:r>
          </a:p>
          <a:p>
            <a:r>
              <a:rPr lang="en-IN" dirty="0"/>
              <a:t> </a:t>
            </a:r>
          </a:p>
          <a:p>
            <a:r>
              <a:rPr lang="en-IN" b="1" dirty="0"/>
              <a:t>How to test client–server communication</a:t>
            </a:r>
            <a:endParaRPr lang="en-IN" dirty="0"/>
          </a:p>
          <a:p>
            <a:pPr lvl="0"/>
            <a:r>
              <a:rPr lang="en-IN" dirty="0"/>
              <a:t>Open </a:t>
            </a:r>
            <a:r>
              <a:rPr lang="en-IN" b="1" dirty="0"/>
              <a:t>Terminal 1</a:t>
            </a:r>
            <a:r>
              <a:rPr lang="en-IN" dirty="0"/>
              <a:t>, run the server:</a:t>
            </a:r>
          </a:p>
          <a:p>
            <a:r>
              <a:rPr lang="en-IN" dirty="0"/>
              <a:t>python3 server.py</a:t>
            </a:r>
          </a:p>
          <a:p>
            <a:r>
              <a:rPr lang="en-IN" dirty="0"/>
              <a:t>Open </a:t>
            </a:r>
            <a:r>
              <a:rPr lang="en-IN" b="1" dirty="0"/>
              <a:t>Terminal 2</a:t>
            </a:r>
            <a:r>
              <a:rPr lang="en-IN" dirty="0"/>
              <a:t>, run the client:</a:t>
            </a:r>
          </a:p>
          <a:p>
            <a:r>
              <a:rPr lang="en-IN" dirty="0"/>
              <a:t>python3 client.py</a:t>
            </a:r>
          </a:p>
          <a:p>
            <a:r>
              <a:rPr lang="en-IN" dirty="0"/>
              <a:t> Type messages in the </a:t>
            </a:r>
            <a:r>
              <a:rPr lang="en-IN" b="1" dirty="0"/>
              <a:t>client</a:t>
            </a:r>
            <a:r>
              <a:rPr lang="en-IN" dirty="0"/>
              <a:t> window and watch them appear in the </a:t>
            </a:r>
            <a:r>
              <a:rPr lang="en-IN" b="1" dirty="0"/>
              <a:t>server</a:t>
            </a:r>
            <a:r>
              <a:rPr lang="en-IN" dirty="0"/>
              <a:t> window, along with the server’s replies in the client.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1127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98EF8-2CA0-E95E-1EF3-94645E5F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AB59-37A4-C9F1-292C-304D534F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US" sz="2800" dirty="0"/>
              <a:t>capture the live image using the USB Camera on Jetson Nano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9D9AE-4B88-872C-4DE2-A2C0FF2D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855508"/>
            <a:ext cx="11787884" cy="5694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Install dependencies (once) : </a:t>
            </a:r>
            <a:r>
              <a:rPr lang="en-US" sz="2400" dirty="0"/>
              <a:t>On your Jetson Nano (Ubuntu), run:</a:t>
            </a:r>
          </a:p>
          <a:p>
            <a:r>
              <a:rPr lang="en-IN" sz="2400" dirty="0" err="1"/>
              <a:t>sudo</a:t>
            </a:r>
            <a:r>
              <a:rPr lang="en-IN" sz="2400" dirty="0"/>
              <a:t> apt-get update</a:t>
            </a:r>
          </a:p>
          <a:p>
            <a:r>
              <a:rPr lang="en-IN" sz="2400" dirty="0" err="1"/>
              <a:t>sudo</a:t>
            </a:r>
            <a:r>
              <a:rPr lang="en-IN" sz="2400" dirty="0"/>
              <a:t> apt-get install python3-pip</a:t>
            </a:r>
          </a:p>
          <a:p>
            <a:r>
              <a:rPr lang="en-IN" sz="2400" dirty="0"/>
              <a:t>pip3 install </a:t>
            </a:r>
            <a:r>
              <a:rPr lang="en-IN" sz="2400" dirty="0" err="1"/>
              <a:t>opencv</a:t>
            </a:r>
            <a:r>
              <a:rPr lang="en-IN" sz="2400" dirty="0"/>
              <a:t>-python</a:t>
            </a:r>
          </a:p>
          <a:p>
            <a:r>
              <a:rPr lang="en-IN" sz="2400" dirty="0"/>
              <a:t>pip3 install notify2</a:t>
            </a:r>
          </a:p>
          <a:p>
            <a:endParaRPr lang="en-IN" sz="2400" dirty="0"/>
          </a:p>
          <a:p>
            <a:r>
              <a:rPr lang="en-US" sz="2400" dirty="0"/>
              <a:t>Open the USB camera using OpenCV.</a:t>
            </a:r>
          </a:p>
          <a:p>
            <a:r>
              <a:rPr lang="en-IN" sz="2400" dirty="0"/>
              <a:t>Grab one frame (image).</a:t>
            </a:r>
          </a:p>
          <a:p>
            <a:r>
              <a:rPr lang="en-US" sz="2400" dirty="0"/>
              <a:t>Save it as a file.</a:t>
            </a:r>
          </a:p>
          <a:p>
            <a:r>
              <a:rPr lang="en-US" sz="2400" dirty="0"/>
              <a:t>Use a Linux desktop notification to show “Image captured!” and optionally its path.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90263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50770-127B-E650-01AA-E3D520868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0AF3-AD50-348D-CDD4-D44EC748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US" sz="2800" dirty="0"/>
              <a:t>capture the live image using the USB Camera on Jetson Nano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2E093-F659-4174-34DC-16EFFFDCC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581642"/>
            <a:ext cx="11787884" cy="591614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 capture_and_notify.py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cv2, import notify2, import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1. Initialize notification system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notify2.init("Jetson Nano Camera Notification")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2. Open the USB camera (usually device 0)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 = cv2.VideoCapture(0)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3. Check if camera opened successfully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cap.isOpened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print("Error: Could not open camera.")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exit()</a:t>
            </a:r>
          </a:p>
        </p:txBody>
      </p:sp>
    </p:spTree>
    <p:extLst>
      <p:ext uri="{BB962C8B-B14F-4D97-AF65-F5344CB8AC3E}">
        <p14:creationId xmlns:p14="http://schemas.microsoft.com/office/powerpoint/2010/main" val="1912463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0BC3B-9869-1CCF-7E71-B104FF147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308DC-DD98-08A0-B106-1A327F951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US" sz="2800" dirty="0"/>
              <a:t>capture the live image using the USB Camera on Jetson Nano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B3BE-3237-8394-7F86-46B00579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581642"/>
            <a:ext cx="11787884" cy="59161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Send notification about failure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 = notify2.Notification("Camera Error",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"Could not open USB camera on Jetson Nano.")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n.show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4. Read one frame from the camera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ret, frame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cap.read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not ret: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print("Error: Could not read frame from camera.")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 = notify2.Notification("Capture Error",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"Could not read image from USB camera.")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n.show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cap.release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exit()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56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FE369-8681-485C-7232-8EB3DE3C1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B233-023E-346B-5AAE-178DB4E70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US" sz="2800" dirty="0"/>
              <a:t>capture the live image using the USB Camera on Jetson Nano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BFB4-CB64-B0EE-911A-E74774B72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581642"/>
            <a:ext cx="11787884" cy="59161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5. Create an output directory if it doesn't exist</a:t>
            </a:r>
          </a:p>
          <a:p>
            <a:pPr marL="0" indent="0">
              <a:buNone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output_dir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captured_images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os.path.exists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output_dir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os.makedirs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output_dir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6. Define image file path</a:t>
            </a:r>
          </a:p>
          <a:p>
            <a:pPr marL="0" indent="0">
              <a:buNone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os.path.join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output_dir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"captured_image.jpg")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7. Save the captured frame as an image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cv2.imwrite(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frame)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f"Image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saved at: {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</p:txBody>
      </p:sp>
    </p:spTree>
    <p:extLst>
      <p:ext uri="{BB962C8B-B14F-4D97-AF65-F5344CB8AC3E}">
        <p14:creationId xmlns:p14="http://schemas.microsoft.com/office/powerpoint/2010/main" val="3704024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24688-8795-66AF-F44D-995418FB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2619-D965-3F01-4BA2-D1BA2D315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US" sz="2800" dirty="0"/>
              <a:t>capture the live image using the USB Camera on Jetson Nano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D27B-CF70-49EB-8567-8B95590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581642"/>
            <a:ext cx="11787884" cy="59161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8. Release the camera</a:t>
            </a:r>
          </a:p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cap.release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9. Send notification with image info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notify2.Notification("Image Captured",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f"Image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been saved at:\n{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n.show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/>
              <a:t>How to run: </a:t>
            </a:r>
            <a:r>
              <a:rPr lang="en-US" dirty="0"/>
              <a:t>python3 capture_and_notify.py</a:t>
            </a:r>
          </a:p>
          <a:p>
            <a:r>
              <a:rPr lang="en-US" sz="2400" dirty="0"/>
              <a:t>If successful:</a:t>
            </a:r>
          </a:p>
          <a:p>
            <a:r>
              <a:rPr lang="en-US" sz="2400" dirty="0"/>
              <a:t>Terminal prints: </a:t>
            </a:r>
            <a:r>
              <a:rPr lang="en-US" dirty="0"/>
              <a:t>Image saved at: </a:t>
            </a:r>
            <a:r>
              <a:rPr lang="en-US" dirty="0" err="1"/>
              <a:t>captured_images</a:t>
            </a:r>
            <a:r>
              <a:rPr lang="en-US" dirty="0"/>
              <a:t>/captured_image.jpg</a:t>
            </a:r>
            <a:endParaRPr lang="en-US" sz="2400" dirty="0"/>
          </a:p>
          <a:p>
            <a:r>
              <a:rPr lang="en-US" sz="2400" dirty="0"/>
              <a:t>A desktop notification pops up: </a:t>
            </a:r>
            <a:r>
              <a:rPr lang="en-US" sz="2400" b="1" dirty="0"/>
              <a:t>Image Captured</a:t>
            </a:r>
            <a:r>
              <a:rPr lang="en-US" sz="2400" dirty="0"/>
              <a:t> with the file path.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38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20A0D-1AA8-5547-0190-4BDDF75A3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A1D1-D020-00EA-7CD0-B15A6FB2A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US" sz="2800" dirty="0"/>
              <a:t>Capture live image, mark Region of Interest (ROI), and display using OpenCV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AC619-A7C9-0F10-A3EF-722A2967A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969818"/>
            <a:ext cx="11787884" cy="5527964"/>
          </a:xfrm>
        </p:spPr>
        <p:txBody>
          <a:bodyPr>
            <a:noAutofit/>
          </a:bodyPr>
          <a:lstStyle/>
          <a:p>
            <a:r>
              <a:rPr lang="en-US" sz="2400" b="1" dirty="0"/>
              <a:t>Idea for students:</a:t>
            </a:r>
            <a:endParaRPr lang="en-US" sz="2400" dirty="0"/>
          </a:p>
          <a:p>
            <a:r>
              <a:rPr lang="en-US" sz="2400" dirty="0"/>
              <a:t>Open the camera.</a:t>
            </a:r>
          </a:p>
          <a:p>
            <a:r>
              <a:rPr lang="en-US" sz="2400" dirty="0"/>
              <a:t>Continuously show the live video.</a:t>
            </a:r>
          </a:p>
          <a:p>
            <a:r>
              <a:rPr lang="en-US" sz="2400" dirty="0"/>
              <a:t>Draw a fixed rectangle (ROI) on each frame (for simplicity).</a:t>
            </a:r>
          </a:p>
          <a:p>
            <a:r>
              <a:rPr lang="en-US" sz="2400" dirty="0"/>
              <a:t>Allow user to quit by pressing </a:t>
            </a:r>
            <a:r>
              <a:rPr lang="en-US" dirty="0"/>
              <a:t>q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Code: </a:t>
            </a:r>
            <a:r>
              <a:rPr lang="en-US" dirty="0"/>
              <a:t>capture_with_roi.py</a:t>
            </a:r>
          </a:p>
          <a:p>
            <a:r>
              <a:rPr lang="en-US" sz="2400" dirty="0"/>
              <a:t>import cv2</a:t>
            </a:r>
          </a:p>
          <a:p>
            <a:r>
              <a:rPr lang="en-US" sz="2400" dirty="0"/>
              <a:t># 1. Open the USB camera</a:t>
            </a:r>
          </a:p>
          <a:p>
            <a:r>
              <a:rPr lang="en-US" sz="2400" dirty="0"/>
              <a:t>cap = cv2.VideoCapture(0)</a:t>
            </a:r>
          </a:p>
          <a:p>
            <a:r>
              <a:rPr lang="en-US" sz="2400" dirty="0"/>
              <a:t># 2. Check if camera opened successfully</a:t>
            </a:r>
          </a:p>
          <a:p>
            <a:r>
              <a:rPr lang="en-US" sz="2400" dirty="0"/>
              <a:t>if not </a:t>
            </a:r>
            <a:r>
              <a:rPr lang="en-US" sz="2400" dirty="0" err="1"/>
              <a:t>cap.isOpened</a:t>
            </a:r>
            <a:r>
              <a:rPr lang="en-US" sz="2400" dirty="0"/>
              <a:t>():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8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DAB0D55-FB71-0299-3B65-42C6B544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10" y="49504"/>
            <a:ext cx="10435590" cy="609282"/>
          </a:xfrm>
        </p:spPr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Embedded Device Used in the Lab (Contd.)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15A49-4B90-0E52-FD33-CFEBA5C0F2D9}"/>
              </a:ext>
            </a:extLst>
          </p:cNvPr>
          <p:cNvSpPr/>
          <p:nvPr/>
        </p:nvSpPr>
        <p:spPr>
          <a:xfrm>
            <a:off x="-1" y="892631"/>
            <a:ext cx="4016829" cy="485038"/>
          </a:xfrm>
          <a:prstGeom prst="rect">
            <a:avLst/>
          </a:prstGeom>
          <a:solidFill>
            <a:srgbClr val="C41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Node MCU (ESP8266)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2093F-ADC5-F83B-721D-FA9DE8076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71" y="1109255"/>
            <a:ext cx="5506599" cy="4639489"/>
          </a:xfrm>
          <a:prstGeom prst="rect">
            <a:avLst/>
          </a:prstGeom>
        </p:spPr>
      </p:pic>
      <p:pic>
        <p:nvPicPr>
          <p:cNvPr id="6146" name="Picture 2" descr="Nodemcu Getting Started With Nodemcu Using Arduino Ide | Nodemcu">
            <a:extLst>
              <a:ext uri="{FF2B5EF4-FFF2-40B4-BE49-F238E27FC236}">
                <a16:creationId xmlns:a16="http://schemas.microsoft.com/office/drawing/2014/main" id="{7605997C-CB56-F3F5-B93D-53BAB388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9" y="1725814"/>
            <a:ext cx="5011153" cy="443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238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5797-3C1E-83D6-2335-5C1B049C9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83A4-CB5E-49CA-DDAB-BDBA527E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US" sz="2800" dirty="0"/>
              <a:t>Capture live image, mark Region of Interest (ROI), and display using OpenCV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3E0BA-7293-2586-9385-0224ECE3D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969818"/>
            <a:ext cx="11787884" cy="5527964"/>
          </a:xfrm>
        </p:spPr>
        <p:txBody>
          <a:bodyPr>
            <a:noAutofit/>
          </a:bodyPr>
          <a:lstStyle/>
          <a:p>
            <a:r>
              <a:rPr lang="en-US" sz="2400" dirty="0"/>
              <a:t> print("Error: Could not open camera.")</a:t>
            </a:r>
          </a:p>
          <a:p>
            <a:r>
              <a:rPr lang="en-US" sz="2400" dirty="0"/>
              <a:t>    exit()</a:t>
            </a:r>
          </a:p>
          <a:p>
            <a:r>
              <a:rPr lang="en-US" sz="2400" dirty="0"/>
              <a:t>print("Press 'q' to quit the window.")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True: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# 3. Read a frame from the camera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ret, frame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cap.read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not ret: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print("Error: Failed to capture frame.")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break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# 4. Get frame dimensions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height, width, _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frame.shape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79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231D4-1A0A-B341-30EA-006A0ECAF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BEA43-7F18-7450-F0E6-C6694025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US" sz="2800" dirty="0"/>
              <a:t>Capture live image, mark Region of Interest (ROI), and display using OpenCV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5A2FC-1A01-B83E-CAAE-4DBA8FE67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969818"/>
            <a:ext cx="11787884" cy="5527964"/>
          </a:xfrm>
        </p:spPr>
        <p:txBody>
          <a:bodyPr>
            <a:noAutofit/>
          </a:bodyPr>
          <a:lstStyle/>
          <a:p>
            <a:r>
              <a:rPr lang="en-US" sz="2400" dirty="0"/>
              <a:t># 5. Define a region of interest (ROI) rectangle</a:t>
            </a:r>
          </a:p>
          <a:p>
            <a:r>
              <a:rPr lang="en-US" sz="2400" dirty="0"/>
              <a:t>    # Let's define a rectangle in the center of the frame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roi_width</a:t>
            </a:r>
            <a:r>
              <a:rPr lang="en-US" sz="2400" dirty="0"/>
              <a:t> = int(width * 0.4)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roi_height</a:t>
            </a:r>
            <a:r>
              <a:rPr lang="en-US" sz="2400" dirty="0"/>
              <a:t> = int(height * 0.4)</a:t>
            </a:r>
          </a:p>
          <a:p>
            <a:endParaRPr lang="en-US" sz="2400" dirty="0"/>
          </a:p>
          <a:p>
            <a:r>
              <a:rPr lang="en-US" sz="2400" dirty="0"/>
              <a:t>    # Top-left corner of ROI</a:t>
            </a:r>
          </a:p>
          <a:p>
            <a:r>
              <a:rPr lang="en-US" sz="2400" dirty="0"/>
              <a:t>    x1 = int((width - </a:t>
            </a:r>
            <a:r>
              <a:rPr lang="en-US" sz="2400" dirty="0" err="1"/>
              <a:t>roi_width</a:t>
            </a:r>
            <a:r>
              <a:rPr lang="en-US" sz="2400" dirty="0"/>
              <a:t>) / 2)</a:t>
            </a:r>
          </a:p>
          <a:p>
            <a:r>
              <a:rPr lang="en-US" sz="2400" dirty="0"/>
              <a:t>    y1 = int((height - </a:t>
            </a:r>
            <a:r>
              <a:rPr lang="en-US" sz="2400" dirty="0" err="1"/>
              <a:t>roi_height</a:t>
            </a:r>
            <a:r>
              <a:rPr lang="en-US" sz="2400" dirty="0"/>
              <a:t>) / 2)</a:t>
            </a:r>
          </a:p>
          <a:p>
            <a:endParaRPr lang="en-US" sz="2400" dirty="0"/>
          </a:p>
          <a:p>
            <a:r>
              <a:rPr lang="en-US" sz="2400" dirty="0"/>
              <a:t>    # Bottom-right corner of ROI</a:t>
            </a:r>
          </a:p>
          <a:p>
            <a:r>
              <a:rPr lang="en-US" sz="2400" dirty="0"/>
              <a:t>    x2 = x1 + </a:t>
            </a:r>
            <a:r>
              <a:rPr lang="en-US" sz="2400" dirty="0" err="1"/>
              <a:t>roi_width</a:t>
            </a:r>
            <a:endParaRPr lang="en-US" sz="2400" dirty="0"/>
          </a:p>
          <a:p>
            <a:r>
              <a:rPr lang="en-US" sz="2400" dirty="0"/>
              <a:t>    y2 = y1 + </a:t>
            </a:r>
            <a:r>
              <a:rPr lang="en-US" sz="2400" dirty="0" err="1"/>
              <a:t>roi_height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60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72EBD-2E89-A264-73BC-F45B820E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631F-2528-9D2E-CA50-DA52A3EA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US" sz="2800" dirty="0"/>
              <a:t>Capture live image, mark Region of Interest (ROI), and display using OpenCV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20C13-6B6E-8DA3-B197-4EEE8B5D4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969818"/>
            <a:ext cx="11787884" cy="55279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6. Draw the ROI rectangle on the frame (green rectangle, thickness 2)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cv2.rectangle(frame, (x1, y1), (x2, y2), (0, 255, 0), 2)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7. Display the frame with ROI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cv2.imshow("USB Camera with ROI - Jetson Nano", frame)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8. Wait for 1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check if 'q' key is pressed to quit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cv2.waitKey(1) &amp; 0xFF ==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('q'):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break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Release the camera and close windows</a:t>
            </a:r>
          </a:p>
          <a:p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cap.release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2389952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5EF2D-2B3A-7CA5-47CF-B79E2026E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818B-9939-4191-1718-2271A3C9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US" sz="2800" dirty="0"/>
              <a:t>Capture live image, mark Region of Interest (ROI), and display using OpenCV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D7C0-FB04-EA26-83F0-9A9452DE2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969818"/>
            <a:ext cx="11787884" cy="5527964"/>
          </a:xfrm>
        </p:spPr>
        <p:txBody>
          <a:bodyPr>
            <a:noAutofit/>
          </a:bodyPr>
          <a:lstStyle/>
          <a:p>
            <a:r>
              <a:rPr lang="en-US" sz="2400" b="1" dirty="0"/>
              <a:t>How to run</a:t>
            </a:r>
          </a:p>
          <a:p>
            <a:r>
              <a:rPr lang="en-US" dirty="0"/>
              <a:t>python3 capture_with_roi.py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You’ll see:</a:t>
            </a:r>
          </a:p>
          <a:p>
            <a:r>
              <a:rPr lang="en-US" sz="2400" dirty="0"/>
              <a:t>A window titled </a:t>
            </a:r>
            <a:r>
              <a:rPr lang="en-US" sz="2400" b="1" dirty="0"/>
              <a:t>“USB Camera with ROI - Jetson Nano”</a:t>
            </a:r>
            <a:endParaRPr lang="en-US" sz="2400" dirty="0"/>
          </a:p>
          <a:p>
            <a:r>
              <a:rPr lang="en-US" sz="2400" dirty="0"/>
              <a:t>Live video from the USB camera.</a:t>
            </a:r>
          </a:p>
          <a:p>
            <a:r>
              <a:rPr lang="en-US" sz="2400" dirty="0"/>
              <a:t>A </a:t>
            </a:r>
            <a:r>
              <a:rPr lang="en-US" sz="2400" b="1" dirty="0"/>
              <a:t>green rectangle</a:t>
            </a:r>
            <a:r>
              <a:rPr lang="en-US" sz="2400" dirty="0"/>
              <a:t> in the center — that’s the Region of Interest.</a:t>
            </a:r>
          </a:p>
          <a:p>
            <a:r>
              <a:rPr lang="en-US" sz="2400" dirty="0"/>
              <a:t>Press </a:t>
            </a:r>
            <a:r>
              <a:rPr lang="en-US" sz="2400" b="1" dirty="0"/>
              <a:t>q</a:t>
            </a:r>
            <a:r>
              <a:rPr lang="en-US" sz="2400" dirty="0"/>
              <a:t> to close the window.</a:t>
            </a:r>
          </a:p>
        </p:txBody>
      </p:sp>
    </p:spTree>
    <p:extLst>
      <p:ext uri="{BB962C8B-B14F-4D97-AF65-F5344CB8AC3E}">
        <p14:creationId xmlns:p14="http://schemas.microsoft.com/office/powerpoint/2010/main" val="2180496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967E8-D99F-8E2F-FA10-11F45A521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C94F-27D3-6696-545D-CECEDF3E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476"/>
            <a:ext cx="11151742" cy="609282"/>
          </a:xfrm>
        </p:spPr>
        <p:txBody>
          <a:bodyPr/>
          <a:lstStyle/>
          <a:p>
            <a:r>
              <a:rPr lang="en-US" sz="2800" dirty="0"/>
              <a:t>Capture live image, mark Region of Interest (ROI), and display using OpenCV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B315-100C-8070-827C-14FF01472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58" y="969818"/>
            <a:ext cx="11787884" cy="5527964"/>
          </a:xfrm>
        </p:spPr>
        <p:txBody>
          <a:bodyPr>
            <a:noAutofit/>
          </a:bodyPr>
          <a:lstStyle/>
          <a:p>
            <a:r>
              <a:rPr lang="en-US" b="1" dirty="0"/>
              <a:t>How you can extend / discuss with AIML students</a:t>
            </a:r>
          </a:p>
          <a:p>
            <a:r>
              <a:rPr lang="en-US" b="1" dirty="0"/>
              <a:t>Program 1 (Notification)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Discuss how this could be used in </a:t>
            </a:r>
            <a:r>
              <a:rPr lang="en-US" b="1" dirty="0"/>
              <a:t>surveillance systems</a:t>
            </a:r>
            <a:r>
              <a:rPr lang="en-US" dirty="0"/>
              <a:t> or </a:t>
            </a:r>
            <a:r>
              <a:rPr lang="en-US" b="1" dirty="0"/>
              <a:t>edge AI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Next step: run a small AI model (e.g., face detection) and only send notification when a face/person is detected.</a:t>
            </a:r>
          </a:p>
          <a:p>
            <a:r>
              <a:rPr lang="en-US" b="1" dirty="0"/>
              <a:t>Program 2 (ROI)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Explain that ROI is often the first step before:</a:t>
            </a:r>
          </a:p>
          <a:p>
            <a:pPr lvl="2"/>
            <a:r>
              <a:rPr lang="en-US" dirty="0"/>
              <a:t>Object detection in a specific region.</a:t>
            </a:r>
          </a:p>
          <a:p>
            <a:pPr lvl="2"/>
            <a:r>
              <a:rPr lang="en-US" dirty="0"/>
              <a:t>Face detection only inside ROI (for efficiency).</a:t>
            </a:r>
          </a:p>
          <a:p>
            <a:pPr lvl="2"/>
            <a:r>
              <a:rPr lang="en-US"/>
              <a:t>Tracking objects in a particular zone.</a:t>
            </a:r>
          </a:p>
        </p:txBody>
      </p:sp>
    </p:spTree>
    <p:extLst>
      <p:ext uri="{BB962C8B-B14F-4D97-AF65-F5344CB8AC3E}">
        <p14:creationId xmlns:p14="http://schemas.microsoft.com/office/powerpoint/2010/main" val="9671857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D9679B-44B5-B0B2-A6AE-254A5BE6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" y="525638"/>
            <a:ext cx="12184342" cy="58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1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DBF760-6492-1D2D-C14B-86530FDBCBEF}"/>
              </a:ext>
            </a:extLst>
          </p:cNvPr>
          <p:cNvSpPr/>
          <p:nvPr/>
        </p:nvSpPr>
        <p:spPr>
          <a:xfrm>
            <a:off x="0" y="892631"/>
            <a:ext cx="3190200" cy="485038"/>
          </a:xfrm>
          <a:prstGeom prst="rect">
            <a:avLst/>
          </a:prstGeom>
          <a:solidFill>
            <a:srgbClr val="C41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RaspberryPi 4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352789-7D13-E3F5-D157-BDFD0AD6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30" y="113348"/>
            <a:ext cx="10515600" cy="609600"/>
          </a:xfrm>
        </p:spPr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Embedded Device Used in the Lab (Contd.)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9E8CA-7692-C805-8ABC-C31EFD65DD11}"/>
              </a:ext>
            </a:extLst>
          </p:cNvPr>
          <p:cNvSpPr txBox="1"/>
          <p:nvPr/>
        </p:nvSpPr>
        <p:spPr>
          <a:xfrm>
            <a:off x="725329" y="1673082"/>
            <a:ext cx="10764202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Raspberry Pi 4 is the latest version of the </a:t>
            </a:r>
            <a:r>
              <a:rPr lang="en-US" sz="2400" dirty="0">
                <a:solidFill>
                  <a:srgbClr val="3333FF"/>
                </a:solidFill>
              </a:rPr>
              <a:t>popular single-board computer (SBC) created by the Raspberry Pi Foundation. 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It was released in </a:t>
            </a:r>
            <a:r>
              <a:rPr lang="en-US" sz="2400" dirty="0">
                <a:solidFill>
                  <a:srgbClr val="3333FF"/>
                </a:solidFill>
              </a:rPr>
              <a:t>April 2019 and has upgraded features compared to its predecessors. 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This </a:t>
            </a:r>
            <a:r>
              <a:rPr lang="en-US" sz="2400" dirty="0">
                <a:solidFill>
                  <a:srgbClr val="3333FF"/>
                </a:solidFill>
              </a:rPr>
              <a:t>device is designed for hackers, makers, and beginners to create and innovate with its versatility</a:t>
            </a:r>
            <a:r>
              <a:rPr lang="en-US" sz="2400" dirty="0"/>
              <a:t>. 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3333FF"/>
                </a:solidFill>
              </a:rPr>
              <a:t>Raspberry Pi 4 has 4GB RAM, 1.5GB Ethernet, Bluetooth 5.0, two USB 3.0 ports, a 3.5mm headphone jack, micro-HDMI, Ethernet, and micro-SD card slots</a:t>
            </a:r>
            <a:r>
              <a:rPr lang="en-US" sz="2400" dirty="0"/>
              <a:t>. 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It also has an </a:t>
            </a:r>
            <a:r>
              <a:rPr lang="en-US" sz="2400" dirty="0">
                <a:solidFill>
                  <a:srgbClr val="3333FF"/>
                </a:solidFill>
              </a:rPr>
              <a:t>optional Wi-Fi and Bluetooth module</a:t>
            </a:r>
            <a:r>
              <a:rPr lang="en-US" sz="2400" dirty="0"/>
              <a:t>.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3333FF"/>
                </a:solidFill>
              </a:rPr>
              <a:t>Raspberry Pi supports various operating systems, including Raspbian (officially supported by the Raspberry Pi Foundation), Ubuntu, and other Linux distributions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45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DAB0D55-FB71-0299-3B65-42C6B544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29" y="102302"/>
            <a:ext cx="10842171" cy="609282"/>
          </a:xfrm>
        </p:spPr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Embedded Device Used in the Lab (Contd.)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BF760-6492-1D2D-C14B-86530FDBCBEF}"/>
              </a:ext>
            </a:extLst>
          </p:cNvPr>
          <p:cNvSpPr/>
          <p:nvPr/>
        </p:nvSpPr>
        <p:spPr>
          <a:xfrm>
            <a:off x="0" y="794659"/>
            <a:ext cx="3190200" cy="485038"/>
          </a:xfrm>
          <a:prstGeom prst="rect">
            <a:avLst/>
          </a:prstGeom>
          <a:solidFill>
            <a:srgbClr val="C41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RaspberryPi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9DCD55-AFBA-0A27-0427-302B5B5CD7EF}"/>
              </a:ext>
            </a:extLst>
          </p:cNvPr>
          <p:cNvGrpSpPr/>
          <p:nvPr/>
        </p:nvGrpSpPr>
        <p:grpSpPr>
          <a:xfrm>
            <a:off x="6063257" y="3080280"/>
            <a:ext cx="360" cy="360"/>
            <a:chOff x="6063257" y="308028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73301F-5FA3-76B4-1589-60A6E4BE07C7}"/>
                    </a:ext>
                  </a:extLst>
                </p14:cNvPr>
                <p14:cNvContentPartPr/>
                <p14:nvPr/>
              </p14:nvContentPartPr>
              <p14:xfrm>
                <a:off x="6063257" y="308028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73301F-5FA3-76B4-1589-60A6E4BE07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54617" y="3071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939A18-72F3-4350-6538-4D8FCEF83E5E}"/>
                    </a:ext>
                  </a:extLst>
                </p14:cNvPr>
                <p14:cNvContentPartPr/>
                <p14:nvPr/>
              </p14:nvContentPartPr>
              <p14:xfrm>
                <a:off x="6063257" y="308028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939A18-72F3-4350-6538-4D8FCEF83E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54617" y="3071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71CF-FB9A-49BF-65A2-BA45957BB69C}"/>
                  </a:ext>
                </a:extLst>
              </p14:cNvPr>
              <p14:cNvContentPartPr/>
              <p14:nvPr/>
            </p14:nvContentPartPr>
            <p14:xfrm>
              <a:off x="5673377" y="4027800"/>
              <a:ext cx="198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71CF-FB9A-49BF-65A2-BA45957BB6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4737" y="4018800"/>
                <a:ext cx="37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Meet Raspberry Pi | Getting started with Raspberry Pi | Coding projects for  kids and teens">
            <a:extLst>
              <a:ext uri="{FF2B5EF4-FFF2-40B4-BE49-F238E27FC236}">
                <a16:creationId xmlns:a16="http://schemas.microsoft.com/office/drawing/2014/main" id="{43723E6A-8350-D843-32F1-B654E4B5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216" y="817519"/>
            <a:ext cx="8298082" cy="56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85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DAB0D55-FB71-0299-3B65-42C6B544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302"/>
            <a:ext cx="10842171" cy="609282"/>
          </a:xfrm>
        </p:spPr>
        <p:txBody>
          <a:bodyPr/>
          <a:lstStyle/>
          <a:p>
            <a:r>
              <a:rPr lang="en-IN" dirty="0">
                <a:solidFill>
                  <a:srgbClr val="FD05B7"/>
                </a:solidFill>
              </a:rPr>
              <a:t>Embedded Device Used in the Lab (Contd.)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BF760-6492-1D2D-C14B-86530FDBCBEF}"/>
              </a:ext>
            </a:extLst>
          </p:cNvPr>
          <p:cNvSpPr/>
          <p:nvPr/>
        </p:nvSpPr>
        <p:spPr>
          <a:xfrm>
            <a:off x="0" y="794659"/>
            <a:ext cx="3190200" cy="485038"/>
          </a:xfrm>
          <a:prstGeom prst="rect">
            <a:avLst/>
          </a:prstGeom>
          <a:solidFill>
            <a:srgbClr val="C41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RaspberryPi 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9DCD55-AFBA-0A27-0427-302B5B5CD7EF}"/>
              </a:ext>
            </a:extLst>
          </p:cNvPr>
          <p:cNvGrpSpPr/>
          <p:nvPr/>
        </p:nvGrpSpPr>
        <p:grpSpPr>
          <a:xfrm>
            <a:off x="6063257" y="3080280"/>
            <a:ext cx="360" cy="360"/>
            <a:chOff x="6063257" y="308028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73301F-5FA3-76B4-1589-60A6E4BE07C7}"/>
                    </a:ext>
                  </a:extLst>
                </p14:cNvPr>
                <p14:cNvContentPartPr/>
                <p14:nvPr/>
              </p14:nvContentPartPr>
              <p14:xfrm>
                <a:off x="6063257" y="3080280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73301F-5FA3-76B4-1589-60A6E4BE07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54257" y="3071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939A18-72F3-4350-6538-4D8FCEF83E5E}"/>
                    </a:ext>
                  </a:extLst>
                </p14:cNvPr>
                <p14:cNvContentPartPr/>
                <p14:nvPr/>
              </p14:nvContentPartPr>
              <p14:xfrm>
                <a:off x="6063257" y="308028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939A18-72F3-4350-6538-4D8FCEF83E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54257" y="3071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71CF-FB9A-49BF-65A2-BA45957BB69C}"/>
                  </a:ext>
                </a:extLst>
              </p14:cNvPr>
              <p14:cNvContentPartPr/>
              <p14:nvPr/>
            </p14:nvContentPartPr>
            <p14:xfrm>
              <a:off x="5673377" y="4027800"/>
              <a:ext cx="198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71CF-FB9A-49BF-65A2-BA45957BB6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4377" y="4018800"/>
                <a:ext cx="37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DFE3D40F-A35C-01AE-3762-A4A4EDC98B4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403" y="1279697"/>
            <a:ext cx="7942319" cy="5246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59E20-9E6C-6F36-6537-309D875FCB67}"/>
              </a:ext>
            </a:extLst>
          </p:cNvPr>
          <p:cNvSpPr txBox="1"/>
          <p:nvPr/>
        </p:nvSpPr>
        <p:spPr>
          <a:xfrm>
            <a:off x="6125554" y="4164497"/>
            <a:ext cx="53387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IN" sz="2400" b="1" dirty="0">
                <a:solidFill>
                  <a:srgbClr val="7030A0"/>
                </a:solidFill>
              </a:rPr>
              <a:t>Input Modes</a:t>
            </a:r>
          </a:p>
          <a:p>
            <a:pPr marL="342900" indent="-342900">
              <a:buAutoNum type="arabicPeriod"/>
            </a:pPr>
            <a:r>
              <a:rPr lang="en-IN" sz="2400" b="1" dirty="0"/>
              <a:t>BCM Mode</a:t>
            </a:r>
          </a:p>
          <a:p>
            <a:pPr>
              <a:spcAft>
                <a:spcPts val="1200"/>
              </a:spcAft>
            </a:pPr>
            <a:r>
              <a:rPr lang="en-IN" sz="2400" dirty="0">
                <a:solidFill>
                  <a:srgbClr val="FE00B8"/>
                </a:solidFill>
              </a:rPr>
              <a:t>     </a:t>
            </a:r>
            <a:r>
              <a:rPr lang="en-IN" sz="2400" dirty="0" err="1">
                <a:solidFill>
                  <a:srgbClr val="FE00B8"/>
                </a:solidFill>
              </a:rPr>
              <a:t>GPIO.setmode</a:t>
            </a:r>
            <a:r>
              <a:rPr lang="en-IN" sz="2400" dirty="0">
                <a:solidFill>
                  <a:srgbClr val="FE00B8"/>
                </a:solidFill>
              </a:rPr>
              <a:t>(GPIO.BCM)</a:t>
            </a:r>
          </a:p>
          <a:p>
            <a:r>
              <a:rPr lang="en-IN" sz="2400" b="1" dirty="0"/>
              <a:t>2. Board Numbering</a:t>
            </a:r>
          </a:p>
          <a:p>
            <a:r>
              <a:rPr lang="en-IN" sz="2400" dirty="0">
                <a:solidFill>
                  <a:srgbClr val="FE00B8"/>
                </a:solidFill>
              </a:rPr>
              <a:t>     </a:t>
            </a:r>
            <a:r>
              <a:rPr lang="en-IN" sz="2400" dirty="0" err="1">
                <a:solidFill>
                  <a:srgbClr val="FE00B8"/>
                </a:solidFill>
              </a:rPr>
              <a:t>GPIO.setmode</a:t>
            </a:r>
            <a:r>
              <a:rPr lang="en-IN" sz="2400" dirty="0">
                <a:solidFill>
                  <a:srgbClr val="FE00B8"/>
                </a:solidFill>
              </a:rPr>
              <a:t>(GPIO.BOARD)</a:t>
            </a:r>
          </a:p>
        </p:txBody>
      </p:sp>
    </p:spTree>
    <p:extLst>
      <p:ext uri="{BB962C8B-B14F-4D97-AF65-F5344CB8AC3E}">
        <p14:creationId xmlns:p14="http://schemas.microsoft.com/office/powerpoint/2010/main" val="2509553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9682</TotalTime>
  <Words>6315</Words>
  <Application>Microsoft Office PowerPoint</Application>
  <PresentationFormat>Widescreen</PresentationFormat>
  <Paragraphs>731</Paragraphs>
  <Slides>65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Droid Sans Fallback</vt:lpstr>
      <vt:lpstr>Times New Roman</vt:lpstr>
      <vt:lpstr>Wingdings</vt:lpstr>
      <vt:lpstr>Office Theme</vt:lpstr>
      <vt:lpstr>PowerPoint Presentation</vt:lpstr>
      <vt:lpstr>Definition</vt:lpstr>
      <vt:lpstr>List of Laboratory Experiments</vt:lpstr>
      <vt:lpstr>Embedded Device Used in the Lab</vt:lpstr>
      <vt:lpstr>Embedded Device Used in the Lab (Contd.)</vt:lpstr>
      <vt:lpstr>Embedded Device Used in the Lab (Contd.)</vt:lpstr>
      <vt:lpstr>Embedded Device Used in the Lab (Contd.)</vt:lpstr>
      <vt:lpstr>Embedded Device Used in the Lab (Contd.)</vt:lpstr>
      <vt:lpstr>Embedded Device Used in the Lab (Contd.)</vt:lpstr>
      <vt:lpstr>Embedded Device Used in the Lab (Contd.)</vt:lpstr>
      <vt:lpstr>Embedded Device Used in the Lab (Contd.)</vt:lpstr>
      <vt:lpstr>Embedded Device Used in the Lab (Contd.)</vt:lpstr>
      <vt:lpstr>Embedded Device Used in the Lab (Contd.)</vt:lpstr>
      <vt:lpstr>Experiment 1: ESP8266: distance with buzzer + display on OLED (HC-SR04)</vt:lpstr>
      <vt:lpstr>Experiment 1: ESP8266: distance with buzzer + display on OLED (HC-SR04)</vt:lpstr>
      <vt:lpstr>Experiment 1: ESP8266: distance with buzzer + display on OLED (HC-SR04)</vt:lpstr>
      <vt:lpstr>Experiment 1: ESP8266: distance with buzzer + display on OLED (HC-SR04)</vt:lpstr>
      <vt:lpstr>Experiment 1: ESP8266: distance with buzzer + display on OLED (HC-SR04)</vt:lpstr>
      <vt:lpstr>Experiment 2: ESP8266: temperature &amp; humidity (DHT) to LCD/LED)</vt:lpstr>
      <vt:lpstr>Experiment 2: ESP8266: temperature &amp; humidity (DHT) to LCD/LED)</vt:lpstr>
      <vt:lpstr>Experiment 2: ESP8266: temperature &amp; humidity (DHT) to LCD/LED)</vt:lpstr>
      <vt:lpstr>Experiment 2: ESP8266: temperature &amp; humidity (DHT) to LCD/LED)</vt:lpstr>
      <vt:lpstr>Experiment 2: ESP8266: temperature &amp; humidity (DHT) to LCD/LED)</vt:lpstr>
      <vt:lpstr>Experiment 2: ESP8266: temperature &amp; humidity (DHT) to LCD/LED)</vt:lpstr>
      <vt:lpstr>Experiment 2: ESP8266: temperature &amp; humidity (DHT) to LCD/LED)</vt:lpstr>
      <vt:lpstr>Experiment 3: Raspberry Pi 3: collect temperature data &amp; visualize</vt:lpstr>
      <vt:lpstr>Experiment 3: Raspberry Pi 3: collect temperature data &amp; visualize</vt:lpstr>
      <vt:lpstr>Experiment 3: Raspberry Pi 3: collect temperature data &amp; visualize</vt:lpstr>
      <vt:lpstr>Experiment 3: Raspberry Pi 3: collect temperature data &amp; visualize</vt:lpstr>
      <vt:lpstr>Experiment 3: Raspberry Pi 3: collect temperature data &amp; visualize</vt:lpstr>
      <vt:lpstr>Experiment 4: Raspberry Pi 3/4: collect temperature data &amp; visualize over thingspeak</vt:lpstr>
      <vt:lpstr>Experiment 4: Raspberry Pi 3/4: collect temperature data &amp; visualize over thingspeak</vt:lpstr>
      <vt:lpstr>Experiment 4: Raspberry Pi 3/4: collect temperature data &amp; visualize over thingspeak</vt:lpstr>
      <vt:lpstr>Experiment 4: Raspberry Pi 3/4: collect temperature data &amp; visualize over thingspeak</vt:lpstr>
      <vt:lpstr>Experiment 4: Raspberry Pi 3/4: collect temperature data &amp; visualize over thingspeak</vt:lpstr>
      <vt:lpstr>Experiment 4: Raspberry Pi 3/4: collect temperature data &amp; visualize over thingspeak</vt:lpstr>
      <vt:lpstr>Experiment 4: Raspberry Pi 3/4: collect temperature data &amp; visualize over thingspeak</vt:lpstr>
      <vt:lpstr>Experiment 4: Raspberry Pi 3/4: collect temperature data &amp; visualize over thingspeak</vt:lpstr>
      <vt:lpstr>Experiment 4: Raspberry Pi 3/4: collect temperature data &amp; visualize over thingspeak</vt:lpstr>
      <vt:lpstr>Experiment 4: Raspberry Pi 3/4: collect temperature data &amp; visualize over thingspeak</vt:lpstr>
      <vt:lpstr>Experiment 4: Raspberry Pi 3/4: collect temperature data &amp; visualize over thingspeak</vt:lpstr>
      <vt:lpstr>Experiment 5: Raspberry Pi 3/4: Servo Motor</vt:lpstr>
      <vt:lpstr>Experiment 5: Raspberry Pi 3/4: Servo Motor</vt:lpstr>
      <vt:lpstr>Experiment 5: Raspberry Pi 3/4: Servo Motor</vt:lpstr>
      <vt:lpstr>Experiment 5: Raspberry Pi 3/4: Servo Motor</vt:lpstr>
      <vt:lpstr>Experiment 5: Raspberry Pi 3/4: Servo Motor</vt:lpstr>
      <vt:lpstr>Experiment 8: Socket Programming</vt:lpstr>
      <vt:lpstr>Experiment 8: Client – Server Paradigm</vt:lpstr>
      <vt:lpstr>Experiment 8: Client – Server Paradigm</vt:lpstr>
      <vt:lpstr>Experiment 8: Client – Server Paradigm</vt:lpstr>
      <vt:lpstr>Experiment 8: Client – Server Paradigm</vt:lpstr>
      <vt:lpstr>Experiment 8: Client – Server Paradigm</vt:lpstr>
      <vt:lpstr>Experiment 8: Client – Server Paradigm</vt:lpstr>
      <vt:lpstr>capture the live image using the USB Camera on Jetson Nano</vt:lpstr>
      <vt:lpstr>capture the live image using the USB Camera on Jetson Nano</vt:lpstr>
      <vt:lpstr>capture the live image using the USB Camera on Jetson Nano</vt:lpstr>
      <vt:lpstr>capture the live image using the USB Camera on Jetson Nano</vt:lpstr>
      <vt:lpstr>capture the live image using the USB Camera on Jetson Nano</vt:lpstr>
      <vt:lpstr>Capture live image, mark Region of Interest (ROI), and display using OpenCV</vt:lpstr>
      <vt:lpstr>Capture live image, mark Region of Interest (ROI), and display using OpenCV</vt:lpstr>
      <vt:lpstr>Capture live image, mark Region of Interest (ROI), and display using OpenCV</vt:lpstr>
      <vt:lpstr>Capture live image, mark Region of Interest (ROI), and display using OpenCV</vt:lpstr>
      <vt:lpstr>Capture live image, mark Region of Interest (ROI), and display using OpenCV</vt:lpstr>
      <vt:lpstr>Capture live image, mark Region of Interest (ROI), and display using OpenCV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Narasimha Swamy S</dc:creator>
  <cp:lastModifiedBy>viswavardhanreddy karna</cp:lastModifiedBy>
  <cp:revision>169</cp:revision>
  <dcterms:created xsi:type="dcterms:W3CDTF">2022-11-14T04:33:36Z</dcterms:created>
  <dcterms:modified xsi:type="dcterms:W3CDTF">2025-12-08T09:19:10Z</dcterms:modified>
</cp:coreProperties>
</file>